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gs" Target="tags/tag342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1800_#color-2111&amp;1275"/>
          <p:cNvSpPr/>
          <p:nvPr userDrawn="1">
            <p:custDataLst>
              <p:tags r:id="rId2"/>
            </p:custDataLst>
          </p:nvPr>
        </p:nvSpPr>
        <p:spPr>
          <a:xfrm>
            <a:off x="6586728" y="0"/>
            <a:ext cx="5605272" cy="6858000"/>
          </a:xfrm>
          <a:custGeom>
            <a:avLst/>
            <a:gdLst/>
            <a:ahLst/>
            <a:cxnLst/>
            <a:rect l="l" t="t" r="r" b="b"/>
            <a:pathLst>
              <a:path w="5605272" h="6858000">
                <a:moveTo>
                  <a:pt x="0" y="6858000"/>
                </a:moveTo>
                <a:lnTo>
                  <a:pt x="5605272" y="6858000"/>
                </a:lnTo>
                <a:lnTo>
                  <a:pt x="5605272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chemeClr val="accent1">
              <a:alpha val="21000"/>
            </a:schemeClr>
          </a:solidFill>
        </p:spPr>
      </p:sp>
      <p:sp>
        <p:nvSpPr>
          <p:cNvPr id="8" name="Rectangle 29_#color_$accent1_$accent2-2111&amp;1278"/>
          <p:cNvSpPr/>
          <p:nvPr userDrawn="1">
            <p:custDataLst>
              <p:tags r:id="rId3"/>
            </p:custDataLst>
          </p:nvPr>
        </p:nvSpPr>
        <p:spPr>
          <a:xfrm>
            <a:off x="7960360" y="2626360"/>
            <a:ext cx="4231640" cy="4231640"/>
          </a:xfrm>
          <a:custGeom>
            <a:avLst/>
            <a:gdLst/>
            <a:ahLst/>
            <a:cxnLst/>
            <a:rect l="l" t="t" r="r" b="b"/>
            <a:pathLst>
              <a:path w="3584448" h="3584448">
                <a:moveTo>
                  <a:pt x="3584448" y="0"/>
                </a:moveTo>
                <a:lnTo>
                  <a:pt x="3584448" y="3584448"/>
                </a:lnTo>
                <a:lnTo>
                  <a:pt x="0" y="3584448"/>
                </a:lnTo>
                <a:lnTo>
                  <a:pt x="3584448" y="0"/>
                </a:lnTo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94328">
                <a:schemeClr val="accent1">
                  <a:alpha val="100000"/>
                </a:schemeClr>
              </a:gs>
            </a:gsLst>
            <a:lin ang="1092182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Rectangle 30_#color_$accent1_$accent2_$accent1-2111&amp;1281"/>
          <p:cNvSpPr/>
          <p:nvPr userDrawn="1">
            <p:custDataLst>
              <p:tags r:id="rId4"/>
            </p:custDataLst>
          </p:nvPr>
        </p:nvSpPr>
        <p:spPr>
          <a:xfrm>
            <a:off x="4370832" y="0"/>
            <a:ext cx="7388352" cy="3694176"/>
          </a:xfrm>
          <a:custGeom>
            <a:avLst/>
            <a:gdLst/>
            <a:ahLst/>
            <a:cxnLst/>
            <a:rect l="l" t="t" r="r" b="b"/>
            <a:pathLst>
              <a:path w="7388352" h="3694176">
                <a:moveTo>
                  <a:pt x="7388352" y="0"/>
                </a:moveTo>
                <a:lnTo>
                  <a:pt x="3685032" y="3694176"/>
                </a:lnTo>
                <a:lnTo>
                  <a:pt x="0" y="9144"/>
                </a:lnTo>
                <a:lnTo>
                  <a:pt x="9144" y="0"/>
                </a:lnTo>
                <a:lnTo>
                  <a:pt x="7388352" y="0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20735">
                <a:schemeClr val="accent2">
                  <a:alpha val="100000"/>
                </a:schemeClr>
              </a:gs>
              <a:gs pos="94328">
                <a:schemeClr val="accent1">
                  <a:alpha val="100000"/>
                </a:schemeClr>
              </a:gs>
            </a:gsLst>
            <a:lin ang="2132424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2700000" algn="tl" rotWithShape="0">
                    <a:prstClr val="black">
                      <a:alpha val="40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Rectangle 27_#color_#shadow_$dk2-2111&amp;128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747504" cy="6858000"/>
          </a:xfrm>
          <a:custGeom>
            <a:avLst/>
            <a:gdLst/>
            <a:ahLst/>
            <a:cxnLst/>
            <a:rect l="l" t="t" r="r" b="b"/>
            <a:pathLst>
              <a:path w="9747504" h="6858000">
                <a:moveTo>
                  <a:pt x="5925312" y="0"/>
                </a:moveTo>
                <a:lnTo>
                  <a:pt x="9601200" y="3675888"/>
                </a:lnTo>
                <a:cubicBezTo>
                  <a:pt x="9793224" y="3877056"/>
                  <a:pt x="9793224" y="4197096"/>
                  <a:pt x="9601200" y="4398264"/>
                </a:cubicBezTo>
                <a:lnTo>
                  <a:pt x="7132320" y="6858000"/>
                </a:lnTo>
                <a:lnTo>
                  <a:pt x="0" y="6858000"/>
                </a:lnTo>
                <a:lnTo>
                  <a:pt x="0" y="0"/>
                </a:lnTo>
                <a:lnTo>
                  <a:pt x="5925312" y="0"/>
                </a:lnTo>
              </a:path>
            </a:pathLst>
          </a:custGeom>
          <a:solidFill>
            <a:schemeClr val="bg2"/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1460" dist="101600" dir="5400000" algn="bl" rotWithShape="0">
                    <a:srgbClr val="141414">
                      <a:alpha val="6000"/>
                    </a:srgbClr>
                  </a:outerShdw>
                </a:effectLst>
              </a14:hiddenEffects>
            </a:ext>
          </a:extLst>
        </p:spPr>
      </p:sp>
      <p:sp>
        <p:nvSpPr>
          <p:cNvPr id="12" name="Rectangle 28_#color_$lt2_$lt2-2111&amp;1287"/>
          <p:cNvSpPr/>
          <p:nvPr userDrawn="1">
            <p:custDataLst>
              <p:tags r:id="rId6"/>
            </p:custDataLst>
          </p:nvPr>
        </p:nvSpPr>
        <p:spPr>
          <a:xfrm>
            <a:off x="6729984" y="0"/>
            <a:ext cx="5458968" cy="3419856"/>
          </a:xfrm>
          <a:custGeom>
            <a:avLst/>
            <a:gdLst/>
            <a:ahLst/>
            <a:cxnLst/>
            <a:rect l="l" t="t" r="r" b="b"/>
            <a:pathLst>
              <a:path w="5458968" h="3419856">
                <a:moveTo>
                  <a:pt x="5458968" y="1801368"/>
                </a:moveTo>
                <a:lnTo>
                  <a:pt x="3986784" y="3273552"/>
                </a:lnTo>
                <a:cubicBezTo>
                  <a:pt x="3794760" y="3474720"/>
                  <a:pt x="3474720" y="3474720"/>
                  <a:pt x="3273552" y="3273552"/>
                </a:cubicBezTo>
                <a:lnTo>
                  <a:pt x="0" y="0"/>
                </a:lnTo>
                <a:lnTo>
                  <a:pt x="5458968" y="0"/>
                </a:lnTo>
                <a:lnTo>
                  <a:pt x="5458968" y="1801368"/>
                </a:lnTo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40000"/>
                </a:schemeClr>
              </a:gs>
            </a:gsLst>
            <a:lin ang="8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0"/>
            </p:custDataLst>
          </p:nvPr>
        </p:nvSpPr>
        <p:spPr>
          <a:xfrm>
            <a:off x="894780" y="2226335"/>
            <a:ext cx="7263732" cy="2852605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7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94780" y="5380332"/>
            <a:ext cx="7296720" cy="674393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800_#color-2111&amp;81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5614416" cy="6858000"/>
          </a:xfrm>
          <a:prstGeom prst="rect">
            <a:avLst/>
          </a:prstGeom>
          <a:solidFill>
            <a:schemeClr val="tx2">
              <a:alpha val="10000"/>
            </a:schemeClr>
          </a:solidFill>
        </p:spPr>
      </p:sp>
      <p:sp>
        <p:nvSpPr>
          <p:cNvPr id="5" name="Rectangle 29_#color_$accent1_$accent2-2111&amp;1290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0085832" cy="6858000"/>
          </a:xfrm>
          <a:custGeom>
            <a:avLst/>
            <a:gdLst/>
            <a:ahLst/>
            <a:cxnLst/>
            <a:rect l="l" t="t" r="r" b="b"/>
            <a:pathLst>
              <a:path w="10085832" h="6858000">
                <a:moveTo>
                  <a:pt x="0" y="4581144"/>
                </a:moveTo>
                <a:lnTo>
                  <a:pt x="4581144" y="0"/>
                </a:lnTo>
                <a:lnTo>
                  <a:pt x="6830568" y="0"/>
                </a:lnTo>
                <a:lnTo>
                  <a:pt x="10085832" y="3255264"/>
                </a:lnTo>
                <a:lnTo>
                  <a:pt x="6483096" y="6858000"/>
                </a:lnTo>
                <a:lnTo>
                  <a:pt x="0" y="6858000"/>
                </a:lnTo>
                <a:lnTo>
                  <a:pt x="0" y="4581144"/>
                </a:lnTo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94328">
                <a:schemeClr val="accent1">
                  <a:alpha val="100000"/>
                </a:schemeClr>
              </a:gs>
            </a:gsLst>
            <a:lin ang="1092182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6" name="Rectangle 27_#color-2111&amp;1293"/>
          <p:cNvSpPr/>
          <p:nvPr userDrawn="1">
            <p:custDataLst>
              <p:tags r:id="rId4"/>
            </p:custDataLst>
          </p:nvPr>
        </p:nvSpPr>
        <p:spPr>
          <a:xfrm>
            <a:off x="2673096" y="0"/>
            <a:ext cx="9518904" cy="6858000"/>
          </a:xfrm>
          <a:custGeom>
            <a:avLst/>
            <a:gdLst/>
            <a:ahLst/>
            <a:cxnLst/>
            <a:rect l="l" t="t" r="r" b="b"/>
            <a:pathLst>
              <a:path w="9518904" h="6858000">
                <a:moveTo>
                  <a:pt x="2569464" y="6858000"/>
                </a:moveTo>
                <a:lnTo>
                  <a:pt x="9518904" y="6858000"/>
                </a:lnTo>
                <a:lnTo>
                  <a:pt x="9518904" y="0"/>
                </a:lnTo>
                <a:lnTo>
                  <a:pt x="3867912" y="0"/>
                </a:lnTo>
                <a:lnTo>
                  <a:pt x="146304" y="3721608"/>
                </a:lnTo>
                <a:cubicBezTo>
                  <a:pt x="-45720" y="3913632"/>
                  <a:pt x="-45720" y="4242816"/>
                  <a:pt x="146304" y="4434840"/>
                </a:cubicBezTo>
                <a:lnTo>
                  <a:pt x="2569464" y="6858000"/>
                </a:lnTo>
              </a:path>
            </a:pathLst>
          </a:custGeom>
          <a:solidFill>
            <a:schemeClr val="bg2"/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1460" dist="101600" dir="5400000" algn="bl" rotWithShape="0">
                    <a:srgbClr val="DDDDDD">
                      <a:alpha val="25000"/>
                    </a:srgbClr>
                  </a:outerShdw>
                </a:effectLst>
              </a14:hiddenEffects>
            </a:ext>
          </a:extLst>
        </p:spPr>
      </p:sp>
      <p:sp>
        <p:nvSpPr>
          <p:cNvPr id="10" name="Rectangle 28_#color_$lt2_$lt2-2111&amp;129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5879592" cy="3538728"/>
          </a:xfrm>
          <a:custGeom>
            <a:avLst/>
            <a:gdLst/>
            <a:ahLst/>
            <a:cxnLst/>
            <a:rect l="l" t="t" r="r" b="b"/>
            <a:pathLst>
              <a:path w="5879592" h="3538728">
                <a:moveTo>
                  <a:pt x="5879592" y="0"/>
                </a:moveTo>
                <a:lnTo>
                  <a:pt x="0" y="0"/>
                </a:lnTo>
                <a:lnTo>
                  <a:pt x="0" y="1618488"/>
                </a:lnTo>
                <a:lnTo>
                  <a:pt x="1773936" y="3392424"/>
                </a:lnTo>
                <a:cubicBezTo>
                  <a:pt x="1965960" y="3593592"/>
                  <a:pt x="2295144" y="3593592"/>
                  <a:pt x="2487168" y="3392424"/>
                </a:cubicBezTo>
                <a:lnTo>
                  <a:pt x="5879592" y="0"/>
                </a:lnTo>
              </a:path>
            </a:pathLst>
          </a:custGeom>
          <a:gradFill>
            <a:gsLst>
              <a:gs pos="0">
                <a:schemeClr val="bg2">
                  <a:alpha val="100000"/>
                </a:schemeClr>
              </a:gs>
              <a:gs pos="100000">
                <a:schemeClr val="bg2">
                  <a:alpha val="56000"/>
                </a:schemeClr>
              </a:gs>
            </a:gsLst>
            <a:lin ang="912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654078" y="506780"/>
            <a:ext cx="10085831" cy="1081088"/>
          </a:xfrm>
        </p:spPr>
        <p:txBody>
          <a:bodyPr wrap="square" anchor="b">
            <a:normAutofit/>
          </a:bodyPr>
          <a:lstStyle>
            <a:lvl1pPr>
              <a:defRPr sz="5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1799_#color-2111&amp;1299"/>
          <p:cNvSpPr/>
          <p:nvPr userDrawn="1">
            <p:custDataLst>
              <p:tags r:id="rId2"/>
            </p:custDataLst>
          </p:nvPr>
        </p:nvSpPr>
        <p:spPr>
          <a:xfrm>
            <a:off x="6284976" y="4041648"/>
            <a:ext cx="5907024" cy="2816352"/>
          </a:xfrm>
          <a:custGeom>
            <a:avLst/>
            <a:gdLst/>
            <a:ahLst/>
            <a:cxnLst/>
            <a:rect l="l" t="t" r="r" b="b"/>
            <a:pathLst>
              <a:path w="5907024" h="2816352">
                <a:moveTo>
                  <a:pt x="5907024" y="2670048"/>
                </a:moveTo>
                <a:lnTo>
                  <a:pt x="5907024" y="2816352"/>
                </a:lnTo>
                <a:lnTo>
                  <a:pt x="0" y="2816352"/>
                </a:lnTo>
                <a:lnTo>
                  <a:pt x="2660904" y="146304"/>
                </a:lnTo>
                <a:cubicBezTo>
                  <a:pt x="2862072" y="-45720"/>
                  <a:pt x="3182112" y="-45720"/>
                  <a:pt x="3383280" y="146304"/>
                </a:cubicBezTo>
                <a:lnTo>
                  <a:pt x="5907024" y="2670048"/>
                </a:lnTo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94328">
                <a:schemeClr val="accent1">
                  <a:alpha val="100000"/>
                </a:schemeClr>
              </a:gs>
            </a:gsLst>
            <a:lin ang="10921821" scaled="0"/>
          </a:gradFill>
          <a:ln w="25400">
            <a:noFill/>
          </a:ln>
          <a:effectLst>
            <a:outerShdw blurRad="254000" dist="101600" dir="5399998" algn="ctr" rotWithShape="0">
              <a:schemeClr val="tx2">
                <a:alpha val="8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Rectangle 29_#color_$accent1_$accent2_#shadow_$dk2-2111&amp;1302"/>
          <p:cNvSpPr/>
          <p:nvPr userDrawn="1">
            <p:custDataLst>
              <p:tags r:id="rId3"/>
            </p:custDataLst>
          </p:nvPr>
        </p:nvSpPr>
        <p:spPr>
          <a:xfrm>
            <a:off x="8311896" y="0"/>
            <a:ext cx="3877056" cy="5824728"/>
          </a:xfrm>
          <a:custGeom>
            <a:avLst/>
            <a:gdLst/>
            <a:ahLst/>
            <a:cxnLst/>
            <a:rect l="l" t="t" r="r" b="b"/>
            <a:pathLst>
              <a:path w="3877056" h="5824728">
                <a:moveTo>
                  <a:pt x="146304" y="1380744"/>
                </a:moveTo>
                <a:cubicBezTo>
                  <a:pt x="-45720" y="1581912"/>
                  <a:pt x="-45720" y="1901952"/>
                  <a:pt x="146304" y="2093976"/>
                </a:cubicBezTo>
                <a:lnTo>
                  <a:pt x="3877056" y="5824728"/>
                </a:lnTo>
                <a:lnTo>
                  <a:pt x="3877056" y="0"/>
                </a:lnTo>
                <a:lnTo>
                  <a:pt x="1527048" y="0"/>
                </a:lnTo>
                <a:lnTo>
                  <a:pt x="146304" y="1380744"/>
                </a:lnTo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94328">
                <a:schemeClr val="accent1">
                  <a:alpha val="100000"/>
                </a:schemeClr>
              </a:gs>
            </a:gsLst>
            <a:lin ang="10921821" scaled="0"/>
          </a:gradFill>
          <a:ln w="25400">
            <a:noFill/>
          </a:ln>
          <a:effectLst>
            <a:outerShdw blurRad="254000" dist="101600" dir="5399998" algn="ctr" rotWithShape="0">
              <a:schemeClr val="tx2">
                <a:alpha val="8000"/>
              </a:scheme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31993" y="3198412"/>
            <a:ext cx="6496474" cy="1988866"/>
          </a:xfrm>
        </p:spPr>
        <p:txBody>
          <a:bodyPr wrap="square" anchor="t">
            <a:normAutofit/>
          </a:bodyPr>
          <a:lstStyle>
            <a:lvl1pPr algn="l">
              <a:defRPr sz="5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131993" y="712258"/>
            <a:ext cx="6496474" cy="2242867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89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64400"/>
            <a:ext cx="532384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32384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64400"/>
            <a:ext cx="5323840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2061275"/>
            <a:ext cx="5323840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323840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323840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6000" y="1296000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1800_#color-2111&amp;855"/>
          <p:cNvSpPr/>
          <p:nvPr userDrawn="1">
            <p:custDataLst>
              <p:tags r:id="rId2"/>
            </p:custDataLst>
          </p:nvPr>
        </p:nvSpPr>
        <p:spPr>
          <a:xfrm>
            <a:off x="6574536" y="0"/>
            <a:ext cx="5614416" cy="6858000"/>
          </a:xfrm>
          <a:prstGeom prst="rect">
            <a:avLst/>
          </a:prstGeom>
          <a:solidFill>
            <a:schemeClr val="tx2">
              <a:alpha val="10000"/>
            </a:schemeClr>
          </a:solidFill>
        </p:spPr>
      </p:sp>
      <p:sp>
        <p:nvSpPr>
          <p:cNvPr id="9" name="Rectangle 30_#color_$accent1_$accent2_$accent1-2111&amp;1311"/>
          <p:cNvSpPr/>
          <p:nvPr userDrawn="1">
            <p:custDataLst>
              <p:tags r:id="rId3"/>
            </p:custDataLst>
          </p:nvPr>
        </p:nvSpPr>
        <p:spPr>
          <a:xfrm>
            <a:off x="4370832" y="0"/>
            <a:ext cx="7388352" cy="3694176"/>
          </a:xfrm>
          <a:custGeom>
            <a:avLst/>
            <a:gdLst/>
            <a:ahLst/>
            <a:cxnLst/>
            <a:rect l="l" t="t" r="r" b="b"/>
            <a:pathLst>
              <a:path w="7388352" h="3694176">
                <a:moveTo>
                  <a:pt x="7388352" y="0"/>
                </a:moveTo>
                <a:lnTo>
                  <a:pt x="3685032" y="3694176"/>
                </a:lnTo>
                <a:lnTo>
                  <a:pt x="0" y="9144"/>
                </a:lnTo>
                <a:lnTo>
                  <a:pt x="9144" y="0"/>
                </a:lnTo>
                <a:lnTo>
                  <a:pt x="7388352" y="0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20735">
                <a:schemeClr val="accent2">
                  <a:alpha val="100000"/>
                </a:schemeClr>
              </a:gs>
              <a:gs pos="94328">
                <a:schemeClr val="accent1">
                  <a:alpha val="100000"/>
                </a:schemeClr>
              </a:gs>
            </a:gsLst>
            <a:lin ang="2132424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2700000" algn="tl" rotWithShape="0">
                    <a:prstClr val="black">
                      <a:alpha val="40000"/>
                    </a:prst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Rectangle 27_#color_$lt2_$lt2_#shadow_$dk2-2111&amp;131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9747504" cy="6858000"/>
          </a:xfrm>
          <a:custGeom>
            <a:avLst/>
            <a:gdLst/>
            <a:ahLst/>
            <a:cxnLst/>
            <a:rect l="l" t="t" r="r" b="b"/>
            <a:pathLst>
              <a:path w="9747504" h="6858000">
                <a:moveTo>
                  <a:pt x="5925312" y="0"/>
                </a:moveTo>
                <a:lnTo>
                  <a:pt x="9601200" y="3675888"/>
                </a:lnTo>
                <a:cubicBezTo>
                  <a:pt x="9793224" y="3877056"/>
                  <a:pt x="9793224" y="4197096"/>
                  <a:pt x="9601200" y="4398264"/>
                </a:cubicBezTo>
                <a:lnTo>
                  <a:pt x="7132320" y="6858000"/>
                </a:lnTo>
                <a:lnTo>
                  <a:pt x="0" y="6858000"/>
                </a:lnTo>
                <a:lnTo>
                  <a:pt x="0" y="0"/>
                </a:lnTo>
                <a:lnTo>
                  <a:pt x="5925312" y="0"/>
                </a:lnTo>
              </a:path>
            </a:pathLst>
          </a:custGeom>
          <a:solidFill>
            <a:schemeClr val="bg2"/>
          </a:soli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1460" dist="101600" dir="5400000" algn="bl" rotWithShape="0">
                    <a:srgbClr val="141414">
                      <a:alpha val="6000"/>
                    </a:srgbClr>
                  </a:outerShdw>
                </a:effectLst>
              </a14:hiddenEffects>
            </a:ext>
          </a:extLst>
        </p:spPr>
      </p:sp>
      <p:sp>
        <p:nvSpPr>
          <p:cNvPr id="12" name="Rectangle 28_#color_$lt2_$lt2-2111&amp;1287"/>
          <p:cNvSpPr/>
          <p:nvPr userDrawn="1">
            <p:custDataLst>
              <p:tags r:id="rId5"/>
            </p:custDataLst>
          </p:nvPr>
        </p:nvSpPr>
        <p:spPr>
          <a:xfrm>
            <a:off x="6729984" y="0"/>
            <a:ext cx="5458968" cy="3419856"/>
          </a:xfrm>
          <a:custGeom>
            <a:avLst/>
            <a:gdLst/>
            <a:ahLst/>
            <a:cxnLst/>
            <a:rect l="l" t="t" r="r" b="b"/>
            <a:pathLst>
              <a:path w="5458968" h="3419856">
                <a:moveTo>
                  <a:pt x="5458968" y="1801368"/>
                </a:moveTo>
                <a:lnTo>
                  <a:pt x="3986784" y="3273552"/>
                </a:lnTo>
                <a:cubicBezTo>
                  <a:pt x="3794760" y="3474720"/>
                  <a:pt x="3474720" y="3474720"/>
                  <a:pt x="3273552" y="3273552"/>
                </a:cubicBezTo>
                <a:lnTo>
                  <a:pt x="0" y="0"/>
                </a:lnTo>
                <a:lnTo>
                  <a:pt x="5458968" y="0"/>
                </a:lnTo>
                <a:lnTo>
                  <a:pt x="5458968" y="1801368"/>
                </a:lnTo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40000"/>
                </a:schemeClr>
              </a:gs>
            </a:gsLst>
            <a:lin ang="8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838200" y="1899891"/>
            <a:ext cx="7505700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8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838200" y="3952430"/>
            <a:ext cx="7505700" cy="1585855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3" name="Rectangle 29_#color_$accent1_$accent2-2111&amp;1278"/>
          <p:cNvSpPr/>
          <p:nvPr userDrawn="1">
            <p:custDataLst>
              <p:tags r:id="rId11"/>
            </p:custDataLst>
          </p:nvPr>
        </p:nvSpPr>
        <p:spPr>
          <a:xfrm>
            <a:off x="7960360" y="2626360"/>
            <a:ext cx="4231640" cy="4231640"/>
          </a:xfrm>
          <a:custGeom>
            <a:avLst/>
            <a:gdLst/>
            <a:ahLst/>
            <a:cxnLst/>
            <a:rect l="l" t="t" r="r" b="b"/>
            <a:pathLst>
              <a:path w="3584448" h="3584448">
                <a:moveTo>
                  <a:pt x="3584448" y="0"/>
                </a:moveTo>
                <a:lnTo>
                  <a:pt x="3584448" y="3584448"/>
                </a:lnTo>
                <a:lnTo>
                  <a:pt x="0" y="3584448"/>
                </a:lnTo>
                <a:lnTo>
                  <a:pt x="3584448" y="0"/>
                </a:lnTo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94328">
                <a:schemeClr val="accent1">
                  <a:alpha val="100000"/>
                </a:schemeClr>
              </a:gs>
            </a:gsLst>
            <a:lin ang="1092182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60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60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60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Rectangle 29_#color_$accent1_$accent2-2111&amp;1305"/>
          <p:cNvSpPr/>
          <p:nvPr userDrawn="1">
            <p:custDataLst>
              <p:tags r:id="rId17"/>
            </p:custDataLst>
          </p:nvPr>
        </p:nvSpPr>
        <p:spPr>
          <a:xfrm>
            <a:off x="11213592" y="5879592"/>
            <a:ext cx="978408" cy="978408"/>
          </a:xfrm>
          <a:custGeom>
            <a:avLst/>
            <a:gdLst/>
            <a:ahLst/>
            <a:cxnLst/>
            <a:rect l="l" t="t" r="r" b="b"/>
            <a:pathLst>
              <a:path w="978408" h="978408">
                <a:moveTo>
                  <a:pt x="978408" y="0"/>
                </a:moveTo>
                <a:lnTo>
                  <a:pt x="978408" y="978408"/>
                </a:lnTo>
                <a:lnTo>
                  <a:pt x="0" y="978408"/>
                </a:lnTo>
                <a:lnTo>
                  <a:pt x="978408" y="0"/>
                </a:lnTo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94328">
                <a:schemeClr val="accent1">
                  <a:alpha val="100000"/>
                </a:schemeClr>
              </a:gs>
            </a:gsLst>
            <a:lin ang="1092182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ea"/>
          <a:ea typeface="+mj-ea"/>
          <a:cs typeface="+mj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image" Target="../media/image11.svg"/><Relationship Id="rId6" Type="http://schemas.openxmlformats.org/officeDocument/2006/relationships/image" Target="../media/image10.png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27.xml"/><Relationship Id="rId14" Type="http://schemas.openxmlformats.org/officeDocument/2006/relationships/image" Target="../media/image14.png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image" Target="../media/image13.svg"/><Relationship Id="rId10" Type="http://schemas.openxmlformats.org/officeDocument/2006/relationships/image" Target="../media/image12.png"/><Relationship Id="rId1" Type="http://schemas.openxmlformats.org/officeDocument/2006/relationships/tags" Target="../tags/tag21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image" Target="../media/image16.jpe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15.jpeg"/><Relationship Id="rId2" Type="http://schemas.openxmlformats.org/officeDocument/2006/relationships/tags" Target="../tags/tag232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tags" Target="../tags/tag23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52.xml"/><Relationship Id="rId1" Type="http://schemas.openxmlformats.org/officeDocument/2006/relationships/tags" Target="../tags/tag24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image" Target="../media/image21.jpeg"/><Relationship Id="rId6" Type="http://schemas.openxmlformats.org/officeDocument/2006/relationships/tags" Target="../tags/tag256.xml"/><Relationship Id="rId5" Type="http://schemas.openxmlformats.org/officeDocument/2006/relationships/image" Target="../media/image20.jpeg"/><Relationship Id="rId4" Type="http://schemas.openxmlformats.org/officeDocument/2006/relationships/tags" Target="../tags/tag255.xml"/><Relationship Id="rId3" Type="http://schemas.openxmlformats.org/officeDocument/2006/relationships/image" Target="../media/image19.jpeg"/><Relationship Id="rId2" Type="http://schemas.openxmlformats.org/officeDocument/2006/relationships/tags" Target="../tags/tag254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66.xml"/><Relationship Id="rId16" Type="http://schemas.openxmlformats.org/officeDocument/2006/relationships/tags" Target="../tags/tag265.xml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tags" Target="../tags/tag25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image" Target="../media/image22.jpeg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tags" Target="../tags/tag27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image" Target="../media/image24.jpeg"/><Relationship Id="rId4" Type="http://schemas.openxmlformats.org/officeDocument/2006/relationships/tags" Target="../tags/tag285.xml"/><Relationship Id="rId3" Type="http://schemas.openxmlformats.org/officeDocument/2006/relationships/image" Target="../media/image23.jpeg"/><Relationship Id="rId2" Type="http://schemas.openxmlformats.org/officeDocument/2006/relationships/tags" Target="../tags/tag28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94.xml"/><Relationship Id="rId13" Type="http://schemas.openxmlformats.org/officeDocument/2006/relationships/tags" Target="../tags/tag293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tags" Target="../tags/tag28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03.xml"/><Relationship Id="rId7" Type="http://schemas.openxmlformats.org/officeDocument/2006/relationships/image" Target="../media/image26.png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image" Target="../media/image25.jpeg"/><Relationship Id="rId10" Type="http://schemas.openxmlformats.org/officeDocument/2006/relationships/notesSlide" Target="../notesSlides/notesSlide8.xml"/><Relationship Id="rId1" Type="http://schemas.openxmlformats.org/officeDocument/2006/relationships/tags" Target="../tags/tag29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image" Target="../media/image27.jpeg"/><Relationship Id="rId2" Type="http://schemas.openxmlformats.org/officeDocument/2006/relationships/tags" Target="../tags/tag305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10.xml"/><Relationship Id="rId1" Type="http://schemas.openxmlformats.org/officeDocument/2006/relationships/tags" Target="../tags/tag30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11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20.xml"/><Relationship Id="rId7" Type="http://schemas.openxmlformats.org/officeDocument/2006/relationships/image" Target="../media/image32.png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image" Target="../media/image31.jpeg"/><Relationship Id="rId10" Type="http://schemas.openxmlformats.org/officeDocument/2006/relationships/notesSlide" Target="../notesSlides/notesSlide11.xml"/><Relationship Id="rId1" Type="http://schemas.openxmlformats.org/officeDocument/2006/relationships/tags" Target="../tags/tag31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322.xml"/><Relationship Id="rId19" Type="http://schemas.openxmlformats.org/officeDocument/2006/relationships/tags" Target="../tags/tag339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tags" Target="../tags/tag3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41.xml"/><Relationship Id="rId1" Type="http://schemas.openxmlformats.org/officeDocument/2006/relationships/tags" Target="../tags/tag34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72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image" Target="../media/image3.jpeg"/><Relationship Id="rId12" Type="http://schemas.openxmlformats.org/officeDocument/2006/relationships/tags" Target="../tags/tag168.xml"/><Relationship Id="rId11" Type="http://schemas.openxmlformats.org/officeDocument/2006/relationships/image" Target="../media/image2.jpeg"/><Relationship Id="rId10" Type="http://schemas.openxmlformats.org/officeDocument/2006/relationships/tags" Target="../tags/tag167.xml"/><Relationship Id="rId1" Type="http://schemas.openxmlformats.org/officeDocument/2006/relationships/tags" Target="../tags/tag15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image" Target="../media/image4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81.xml"/><Relationship Id="rId1" Type="http://schemas.openxmlformats.org/officeDocument/2006/relationships/tags" Target="../tags/tag17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image" Target="../media/image5.jpeg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image" Target="../media/image6.jpeg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image" Target="../media/image7.jpe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07.xml"/><Relationship Id="rId1" Type="http://schemas.openxmlformats.org/officeDocument/2006/relationships/tags" Target="../tags/tag19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8.jpe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17.xml"/><Relationship Id="rId11" Type="http://schemas.openxmlformats.org/officeDocument/2006/relationships/image" Target="../media/image9.jpeg"/><Relationship Id="rId10" Type="http://schemas.openxmlformats.org/officeDocument/2006/relationships/tags" Target="../tags/tag216.xml"/><Relationship Id="rId1" Type="http://schemas.openxmlformats.org/officeDocument/2006/relationships/tags" Target="../tags/tag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基于LSTM的南京市天气预测与分析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数据集的详细信息</a:t>
            </a:r>
            <a:endParaRPr lang="zh-CN" altLang="en-US"/>
          </a:p>
        </p:txBody>
      </p:sp>
      <p:sp>
        <p:nvSpPr>
          <p:cNvPr id="9" name="圆角矩形 5"/>
          <p:cNvSpPr/>
          <p:nvPr>
            <p:custDataLst>
              <p:tags r:id="rId4"/>
            </p:custDataLst>
          </p:nvPr>
        </p:nvSpPr>
        <p:spPr>
          <a:xfrm>
            <a:off x="4714558" y="2136140"/>
            <a:ext cx="2763520" cy="3048000"/>
          </a:xfrm>
          <a:prstGeom prst="roundRect">
            <a:avLst>
              <a:gd name="adj" fmla="val 6373"/>
            </a:avLst>
          </a:prstGeom>
          <a:solidFill>
            <a:schemeClr val="lt1"/>
          </a:solidFill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n-ea"/>
              <a:sym typeface="微软雅黑" panose="020B0503020204020204" charset="-122"/>
            </a:endParaRPr>
          </a:p>
        </p:txBody>
      </p:sp>
      <p:pic>
        <p:nvPicPr>
          <p:cNvPr id="11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3673" y="2686050"/>
            <a:ext cx="505652" cy="488982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5142548" y="3387090"/>
            <a:ext cx="1908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>
                <a:solidFill>
                  <a:srgbClr val="000000"/>
                </a:solidFill>
                <a:latin typeface="+mn-ea"/>
                <a:cs typeface="+mn-ea"/>
              </a:rPr>
              <a:t>数据特征</a:t>
            </a:r>
            <a:endParaRPr kumimoji="1" lang="zh-CN" altLang="en-US" b="1">
              <a:solidFill>
                <a:srgbClr val="000000"/>
              </a:solidFill>
              <a:latin typeface="+mn-ea"/>
              <a:cs typeface="+mn-ea"/>
            </a:endParaRPr>
          </a:p>
        </p:txBody>
      </p:sp>
      <p:pic>
        <p:nvPicPr>
          <p:cNvPr id="18" name="图形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84363" y="2678430"/>
            <a:ext cx="506467" cy="503870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1785303" y="3747770"/>
            <a:ext cx="1908000" cy="106045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包含南京市天气数据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1785303" y="3387090"/>
            <a:ext cx="1908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>
                <a:solidFill>
                  <a:schemeClr val="tx1"/>
                </a:solidFill>
                <a:latin typeface="+mn-ea"/>
                <a:cs typeface="+mn-ea"/>
              </a:rPr>
              <a:t>数据集来源</a:t>
            </a:r>
            <a:endParaRPr kumimoji="1"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2520" y="3876040"/>
            <a:ext cx="2449830" cy="111188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LSTM模型原理与结构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4" y="1040308"/>
            <a:ext cx="2328499" cy="2833192"/>
          </a:xfrm>
          <a:noFill/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spc="0" dirty="0">
                <a:solidFill>
                  <a:schemeClr val="tx1"/>
                </a:solidFill>
              </a:rPr>
              <a:t>LSTM基本结构介绍</a:t>
            </a:r>
            <a:endParaRPr lang="zh-CN" altLang="en-US" sz="3600" spc="0" dirty="0">
              <a:solidFill>
                <a:schemeClr val="tx1"/>
              </a:solidFill>
            </a:endParaRPr>
          </a:p>
        </p:txBody>
      </p:sp>
      <p:pic>
        <p:nvPicPr>
          <p:cNvPr id="15" name="图片 14" descr="/data/temp/faaf8157-7ad8-11ef-bbf9-26017462ec4d.jpg@base@tag=imgScale&amp;m=1&amp;w=690&amp;h=986&amp;q=95faaf8157-7ad8-11ef-bbf9-26017462ec4d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014" r="15014"/>
          <a:stretch>
            <a:fillRect/>
          </a:stretch>
        </p:blipFill>
        <p:spPr>
          <a:xfrm>
            <a:off x="7459544" y="2232236"/>
            <a:ext cx="2486841" cy="3554086"/>
          </a:xfrm>
          <a:custGeom>
            <a:avLst/>
            <a:gdLst>
              <a:gd name="connsiteX0" fmla="*/ 0 w 2539023"/>
              <a:gd name="connsiteY0" fmla="*/ 0 h 3628665"/>
              <a:gd name="connsiteX1" fmla="*/ 2539023 w 2539023"/>
              <a:gd name="connsiteY1" fmla="*/ 0 h 3628665"/>
              <a:gd name="connsiteX2" fmla="*/ 2539023 w 2539023"/>
              <a:gd name="connsiteY2" fmla="*/ 3628665 h 3628665"/>
              <a:gd name="connsiteX3" fmla="*/ 0 w 2539023"/>
              <a:gd name="connsiteY3" fmla="*/ 3628665 h 362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5">
                <a:moveTo>
                  <a:pt x="0" y="0"/>
                </a:moveTo>
                <a:lnTo>
                  <a:pt x="2539023" y="0"/>
                </a:lnTo>
                <a:lnTo>
                  <a:pt x="2539023" y="3628665"/>
                </a:lnTo>
                <a:lnTo>
                  <a:pt x="0" y="36286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pic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 flipH="1">
            <a:off x="2453201" y="4901777"/>
            <a:ext cx="4304668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 rot="5400000" flipH="1">
            <a:off x="1142560" y="3527001"/>
            <a:ext cx="4438653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图片 20" descr="/data/temp/faaf8094-7ad8-11ef-bbf9-26017462ec4d.jpg@base@tag=imgScale&amp;m=1&amp;w=690&amp;h=986&amp;q=95faaf8094-7ad8-11ef-bbf9-26017462ec4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5014" r="15014"/>
          <a:stretch>
            <a:fillRect/>
          </a:stretch>
        </p:blipFill>
        <p:spPr>
          <a:xfrm>
            <a:off x="3394270" y="1347680"/>
            <a:ext cx="2486841" cy="3554088"/>
          </a:xfrm>
          <a:custGeom>
            <a:avLst/>
            <a:gdLst>
              <a:gd name="connsiteX0" fmla="*/ 0 w 2539023"/>
              <a:gd name="connsiteY0" fmla="*/ 0 h 3628666"/>
              <a:gd name="connsiteX1" fmla="*/ 2539023 w 2539023"/>
              <a:gd name="connsiteY1" fmla="*/ 0 h 3628666"/>
              <a:gd name="connsiteX2" fmla="*/ 2539023 w 2539023"/>
              <a:gd name="connsiteY2" fmla="*/ 3628666 h 3628666"/>
              <a:gd name="connsiteX3" fmla="*/ 0 w 2539023"/>
              <a:gd name="connsiteY3" fmla="*/ 3628666 h 362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6">
                <a:moveTo>
                  <a:pt x="0" y="0"/>
                </a:moveTo>
                <a:lnTo>
                  <a:pt x="2539023" y="0"/>
                </a:lnTo>
                <a:lnTo>
                  <a:pt x="2539023" y="3628666"/>
                </a:lnTo>
                <a:lnTo>
                  <a:pt x="0" y="3628666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7593529" y="1342600"/>
            <a:ext cx="915147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细胞状态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8651440" y="1342600"/>
            <a:ext cx="2173606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长期记忆存储单元</a:t>
            </a:r>
            <a:endParaRPr lang="zh-CN" altLang="en-US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 flipH="1">
            <a:off x="3550481" y="5073228"/>
            <a:ext cx="915036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LSTM结构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 flipH="1">
            <a:off x="4600137" y="5073228"/>
            <a:ext cx="2172972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遗忘门、输入门、输出门</a:t>
            </a:r>
            <a:endParaRPr lang="zh-CN" altLang="en-US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6" name="序号"/>
          <p:cNvSpPr txBox="1"/>
          <p:nvPr>
            <p:custDataLst>
              <p:tags r:id="rId12"/>
            </p:custDataLst>
          </p:nvPr>
        </p:nvSpPr>
        <p:spPr>
          <a:xfrm flipH="1">
            <a:off x="2467171" y="5073228"/>
            <a:ext cx="735966" cy="7131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7" name="序号"/>
          <p:cNvSpPr txBox="1"/>
          <p:nvPr>
            <p:custDataLst>
              <p:tags r:id="rId13"/>
            </p:custDataLst>
          </p:nvPr>
        </p:nvSpPr>
        <p:spPr>
          <a:xfrm>
            <a:off x="6527363" y="1341330"/>
            <a:ext cx="735913" cy="7133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 rot="10800000">
            <a:off x="6510218" y="2152861"/>
            <a:ext cx="4304848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15"/>
            </p:custDataLst>
          </p:nvPr>
        </p:nvSpPr>
        <p:spPr>
          <a:xfrm rot="16200000">
            <a:off x="5200213" y="3527001"/>
            <a:ext cx="4438672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data/temp/fb0f70f2-7ad8-11ef-b31e-2e9c090eb86a.jpg@base@tag=imgScale&amp;m=1&amp;w=1761&amp;h=1903&amp;q=95fb0f70f2-7ad8-11ef-b31e-2e9c090eb86a"/>
          <p:cNvPicPr/>
          <p:nvPr>
            <p:custDataLst>
              <p:tags r:id="rId1"/>
            </p:custDataLst>
          </p:nvPr>
        </p:nvPicPr>
        <p:blipFill>
          <a:blip r:embed="rId2"/>
          <a:srcRect t="18693" b="18693"/>
        </p:blipFill>
        <p:spPr>
          <a:xfrm>
            <a:off x="5846445" y="0"/>
            <a:ext cx="6345555" cy="6857365"/>
          </a:xfrm>
          <a:prstGeom prst="rect">
            <a:avLst/>
          </a:prstGeom>
          <a:blipFill rotWithShape="1">
            <a:blip r:embed="rId3"/>
            <a:stretch>
              <a:fillRect t="-1000" r="-2000" b="-1000"/>
            </a:stretch>
          </a:blipFill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1" name="Rectangle 41735_#color-850&amp;1004"/>
          <p:cNvSpPr/>
          <p:nvPr>
            <p:custDataLst>
              <p:tags r:id="rId4"/>
            </p:custDataLst>
          </p:nvPr>
        </p:nvSpPr>
        <p:spPr>
          <a:xfrm>
            <a:off x="1030986" y="1897253"/>
            <a:ext cx="5715000" cy="4169664"/>
          </a:xfrm>
          <a:prstGeom prst="roundRect">
            <a:avLst>
              <a:gd name="adj" fmla="val 4985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时间序列预测应用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1596185" y="3048840"/>
            <a:ext cx="4699000" cy="8976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擅长捕捉长期依赖，提高预测准确性</a:t>
            </a:r>
            <a:endParaRPr lang="zh-CN" altLang="en-US" sz="16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596820" y="2446860"/>
            <a:ext cx="4699000" cy="5137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LSTM模型优势</a:t>
            </a:r>
            <a:endParaRPr lang="zh-CN" altLang="en-US" sz="24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1595550" y="4624910"/>
            <a:ext cx="4699000" cy="8976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包含遗忘门、输入门、细胞状态和输出门，控制信息流动</a:t>
            </a:r>
            <a:endParaRPr lang="zh-CN" altLang="en-US" sz="16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596185" y="4022930"/>
            <a:ext cx="4699000" cy="5137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结构解析</a:t>
            </a:r>
            <a:endParaRPr lang="zh-CN" altLang="en-US" sz="24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</p:spPr>
        <p:txBody>
          <a:bodyPr/>
          <a:lstStyle/>
          <a:p>
            <a:r>
              <a:rPr lang="zh-CN" altLang="en-US"/>
              <a:t>模型结构参数说明</a:t>
            </a:r>
            <a:endParaRPr lang="zh-CN" altLang="en-US"/>
          </a:p>
        </p:txBody>
      </p:sp>
      <p:pic>
        <p:nvPicPr>
          <p:cNvPr id="3" name="图片 2" descr="/data/temp/fb1eb54a-7ad8-11ef-bdde-92a7d437b08f.jpg@base@tag=imgScale&amp;m=1&amp;w=1057&amp;h=689&amp;q=95fb1eb54a-7ad8-11ef-bdde-92a7d437b08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6826" r="6826"/>
          <a:stretch>
            <a:fillRect/>
          </a:stretch>
        </p:blipFill>
        <p:spPr>
          <a:xfrm>
            <a:off x="4191108" y="1767600"/>
            <a:ext cx="3809671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4" name="图片 3" descr="/data/temp/fb1eb0f3-7ad8-11ef-bdde-92a7d437b08f.jpg@base@tag=imgScale&amp;m=1&amp;w=1115&amp;h=689&amp;q=95fb1eb0f3-7ad8-11ef-bdde-92a7d437b08f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22172" b="22172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5" name="图片 4" descr="/data/temp/fb1eb2a3-7ad8-11ef-bdde-92a7d437b08f.jpg@base@tag=imgScale&amp;m=1&amp;w=920&amp;h=688&amp;q=95fb1eb2a3-7ad8-11ef-bdde-92a7d437b08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7693" b="7693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特征维度与形状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输入层</a:t>
            </a:r>
            <a:endParaRPr lang="zh-CN" alt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神经元数量与激活</a:t>
            </a:r>
            <a:endParaRPr lang="zh-CN" altLang="en-US" sz="12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隐藏层</a:t>
            </a:r>
            <a:endParaRPr lang="zh-CN" alt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02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01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预测维度与形状</a:t>
            </a:r>
            <a:endParaRPr lang="zh-CN" altLang="en-US" sz="12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输出层</a:t>
            </a:r>
            <a:endParaRPr lang="zh-CN" alt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6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03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模型训练与优化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1"/>
            </p:custDataLst>
          </p:nvPr>
        </p:nvSpPr>
        <p:spPr>
          <a:xfrm>
            <a:off x="6853472" y="0"/>
            <a:ext cx="5338528" cy="52832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5" y="664721"/>
            <a:ext cx="5900784" cy="704850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zh-CN" altLang="en-US" dirty="0"/>
              <a:t>训练过程介绍</a:t>
            </a:r>
            <a:endParaRPr lang="zh-CN" altLang="en-US" dirty="0"/>
          </a:p>
        </p:txBody>
      </p:sp>
      <p:pic>
        <p:nvPicPr>
          <p:cNvPr id="23" name="图片 22" descr="/data/temp/fa43e69a-7ad8-11ef-80bc-86ae474a70f8.jpg@base@tag=imgScale&amp;m=1&amp;w=2181&amp;h=1770&amp;q=95fa43e69a-7ad8-11ef-80bc-86ae474a70f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9732" b="29673"/>
          <a:stretch>
            <a:fillRect/>
          </a:stretch>
        </p:blipFill>
        <p:spPr>
          <a:xfrm>
            <a:off x="4335461" y="479394"/>
            <a:ext cx="7856539" cy="6378606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695442" y="2234518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346344" y="2646014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数据清洗、归一化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346344" y="2234518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数据预处理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46344" y="5522680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训练模型，评估性能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346344" y="5102293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训练与评估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46344" y="4079902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LSTM网络结构设计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46344" y="3668405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模型构建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695442" y="3668405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3"/>
            </p:custDataLst>
          </p:nvPr>
        </p:nvSpPr>
        <p:spPr>
          <a:xfrm>
            <a:off x="695442" y="5102293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600" b="1" kern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使用的框架与工具</a:t>
            </a:r>
            <a:endParaRPr lang="zh-CN" altLang="en-US" dirty="0"/>
          </a:p>
        </p:txBody>
      </p:sp>
      <p:pic>
        <p:nvPicPr>
          <p:cNvPr id="5" name="图片 4" descr="/data/temp/faedc476-7ad8-11ef-80bc-86ae474a70f8.jpg@base@tag=imgScale&amp;m=1&amp;w=1033&amp;h=760&amp;q=95faedc476-7ad8-11ef-80bc-86ae474a70f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1713" r="11713"/>
          <a:stretch>
            <a:fillRect/>
          </a:stretch>
        </p:blipFill>
        <p:spPr>
          <a:xfrm>
            <a:off x="7586098" y="1079607"/>
            <a:ext cx="3722458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6" name="图片 5" descr="/data/temp/faedc46d-7ad8-11ef-80bc-86ae474a70f8.jpg@base@tag=imgScale&amp;m=1&amp;w=1036&amp;h=760&amp;q=95faedc46d-7ad8-11ef-80bc-86ae474a70f8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882" r="22912" b="3106"/>
          <a:stretch>
            <a:fillRect/>
          </a:stretch>
        </p:blipFill>
        <p:spPr>
          <a:xfrm>
            <a:off x="3250994" y="1089133"/>
            <a:ext cx="3731263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7" name="Rectangle 41757_#color-886&amp;3357"/>
          <p:cNvSpPr/>
          <p:nvPr>
            <p:custDataLst>
              <p:tags r:id="rId6"/>
            </p:custDataLst>
          </p:nvPr>
        </p:nvSpPr>
        <p:spPr>
          <a:xfrm>
            <a:off x="3635222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4" name="Rectangle 41757_#color-886&amp;3357"/>
          <p:cNvSpPr/>
          <p:nvPr>
            <p:custDataLst>
              <p:tags r:id="rId7"/>
            </p:custDataLst>
          </p:nvPr>
        </p:nvSpPr>
        <p:spPr>
          <a:xfrm>
            <a:off x="8090993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4084229" y="3487222"/>
            <a:ext cx="2898197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4083594" y="4775813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采用PyTorch等深度学习框架，构建LSTM模型进行天气预测。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4084229" y="3948930"/>
            <a:ext cx="2898197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LSTM框架</a:t>
            </a:r>
            <a:endParaRPr lang="zh-CN" altLang="en-US" sz="20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8539999" y="3487222"/>
            <a:ext cx="2834625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8539364" y="4775813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使用Pandas进行数据预处理，NumPy进行数学运算，Matplotlib进行数据可视化。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8539999" y="3948930"/>
            <a:ext cx="2834625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数据处理工具</a:t>
            </a:r>
            <a:endParaRPr lang="zh-CN" altLang="en-US" sz="20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结果可视化与分析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fc245168-7ad8-11ef-b31e-2e9c090eb86a.jpg@base@tag=imgScale&amp;m=1&amp;w=3384&amp;h=952&amp;q=95fc245168-7ad8-11ef-b31e-2e9c090eb86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5775" b="35775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气变化趋势图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548130" y="4740592"/>
            <a:ext cx="947293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展示气温随时间变化的趋势</a:t>
            </a:r>
            <a:endParaRPr lang="zh-CN" altLang="en-US" sz="16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548130" y="4280852"/>
            <a:ext cx="947420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气温图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895" y="3496945"/>
            <a:ext cx="4769485" cy="28644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序号"/>
          <p:cNvSpPr txBox="1"/>
          <p:nvPr>
            <p:custDataLst>
              <p:tags r:id="rId1"/>
            </p:custDataLst>
          </p:nvPr>
        </p:nvSpPr>
        <p:spPr>
          <a:xfrm>
            <a:off x="4732870" y="1803400"/>
            <a:ext cx="1054099" cy="9525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chemeClr val="accent1"/>
                </a:solidFill>
                <a:latin typeface="+mn-ea"/>
              </a:rPr>
              <a:t>01</a:t>
            </a:r>
            <a:endParaRPr lang="en-US" sz="5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2"/>
            </p:custDataLst>
          </p:nvPr>
        </p:nvSpPr>
        <p:spPr>
          <a:xfrm>
            <a:off x="4807482" y="2907346"/>
            <a:ext cx="904875" cy="3626804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研究背景与意义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3"/>
            </p:custDataLst>
          </p:nvPr>
        </p:nvSpPr>
        <p:spPr>
          <a:xfrm>
            <a:off x="8357629" y="1803400"/>
            <a:ext cx="1054099" cy="9525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chemeClr val="accent1"/>
                </a:solidFill>
                <a:latin typeface="+mn-ea"/>
              </a:rPr>
              <a:t>04</a:t>
            </a:r>
            <a:endParaRPr lang="en-US" sz="5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项标题"/>
          <p:cNvSpPr txBox="1"/>
          <p:nvPr>
            <p:custDataLst>
              <p:tags r:id="rId4"/>
            </p:custDataLst>
          </p:nvPr>
        </p:nvSpPr>
        <p:spPr>
          <a:xfrm>
            <a:off x="8432241" y="2907346"/>
            <a:ext cx="904875" cy="3626804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模型训练与优化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5"/>
            </p:custDataLst>
          </p:nvPr>
        </p:nvSpPr>
        <p:spPr>
          <a:xfrm>
            <a:off x="5941123" y="1803400"/>
            <a:ext cx="1054099" cy="9525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chemeClr val="accent1"/>
                </a:solidFill>
                <a:latin typeface="+mn-ea"/>
              </a:rPr>
              <a:t>02</a:t>
            </a:r>
            <a:endParaRPr lang="en-US" sz="5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6"/>
            </p:custDataLst>
          </p:nvPr>
        </p:nvSpPr>
        <p:spPr>
          <a:xfrm>
            <a:off x="6015735" y="2907346"/>
            <a:ext cx="904875" cy="3626804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数据集与预处理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序号"/>
          <p:cNvSpPr txBox="1"/>
          <p:nvPr>
            <p:custDataLst>
              <p:tags r:id="rId7"/>
            </p:custDataLst>
          </p:nvPr>
        </p:nvSpPr>
        <p:spPr>
          <a:xfrm>
            <a:off x="7149376" y="1803400"/>
            <a:ext cx="1054099" cy="9525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chemeClr val="accent1"/>
                </a:solidFill>
                <a:latin typeface="+mn-ea"/>
              </a:rPr>
              <a:t>03</a:t>
            </a:r>
            <a:endParaRPr lang="en-US" sz="5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8"/>
            </p:custDataLst>
          </p:nvPr>
        </p:nvSpPr>
        <p:spPr>
          <a:xfrm>
            <a:off x="7223988" y="2907346"/>
            <a:ext cx="904875" cy="3626804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LSTM模型原理与结构</a:t>
            </a:r>
            <a:endParaRPr lang="zh-CN" altLang="en-US" sz="24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序号"/>
          <p:cNvSpPr txBox="1"/>
          <p:nvPr>
            <p:custDataLst>
              <p:tags r:id="rId9"/>
            </p:custDataLst>
          </p:nvPr>
        </p:nvSpPr>
        <p:spPr>
          <a:xfrm>
            <a:off x="10774136" y="1803400"/>
            <a:ext cx="1054099" cy="9525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chemeClr val="accent1"/>
                </a:solidFill>
                <a:latin typeface="+mn-ea"/>
              </a:rPr>
              <a:t>06</a:t>
            </a:r>
            <a:endParaRPr lang="en-US" sz="5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项标题"/>
          <p:cNvSpPr txBox="1"/>
          <p:nvPr>
            <p:custDataLst>
              <p:tags r:id="rId10"/>
            </p:custDataLst>
          </p:nvPr>
        </p:nvSpPr>
        <p:spPr>
          <a:xfrm>
            <a:off x="10848748" y="2907346"/>
            <a:ext cx="904875" cy="3626804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模型评估与未来改进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序号"/>
          <p:cNvSpPr txBox="1"/>
          <p:nvPr>
            <p:custDataLst>
              <p:tags r:id="rId11"/>
            </p:custDataLst>
          </p:nvPr>
        </p:nvSpPr>
        <p:spPr>
          <a:xfrm>
            <a:off x="9565882" y="1803400"/>
            <a:ext cx="1054099" cy="9525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chemeClr val="accent1"/>
                </a:solidFill>
                <a:latin typeface="+mn-ea"/>
              </a:rPr>
              <a:t>05</a:t>
            </a:r>
            <a:endParaRPr lang="en-US" sz="5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1" name="项标题"/>
          <p:cNvSpPr txBox="1"/>
          <p:nvPr>
            <p:custDataLst>
              <p:tags r:id="rId12"/>
            </p:custDataLst>
          </p:nvPr>
        </p:nvSpPr>
        <p:spPr>
          <a:xfrm>
            <a:off x="9640494" y="2907346"/>
            <a:ext cx="904875" cy="3626804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结果可视化与分析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" name="标题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天气状况与气温分布图</a:t>
            </a:r>
            <a:endParaRPr lang="zh-CN" altLang="en-US"/>
          </a:p>
        </p:txBody>
      </p:sp>
      <p:pic>
        <p:nvPicPr>
          <p:cNvPr id="16" name="图片 15" descr="/data/temp/fc935fb3-7ad8-11ef-8d63-2e4aefca0837.jpg@base@tag=imgScale&amp;m=1&amp;w=729&amp;h=779&amp;q=95fc935fb3-7ad8-11ef-8d63-2e4aefca083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439" t="4433" r="14545" b="4561"/>
          <a:stretch>
            <a:fillRect/>
          </a:stretch>
        </p:blipFill>
        <p:spPr>
          <a:xfrm>
            <a:off x="2274927" y="179946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6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lnTo>
                  <a:pt x="2627403" y="2059094"/>
                </a:ln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506596" y="533188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展示南京市天气状况，直观了解天气变化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506596" y="4831517"/>
            <a:ext cx="4162325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accent1"/>
                </a:solidFill>
                <a:latin typeface="+mn-ea"/>
                <a:cs typeface="+mn-ea"/>
              </a:rPr>
              <a:t>天气分布图</a:t>
            </a:r>
            <a:endParaRPr lang="zh-CN" altLang="en-US" sz="24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6518531" y="533188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呈现南京市气温分布情况，分析气温变化趋势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6518531" y="4831517"/>
            <a:ext cx="4162325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气温分布图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" y="1553845"/>
            <a:ext cx="5120640" cy="3050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9925" y="1267460"/>
            <a:ext cx="4113530" cy="309626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4710" y="0"/>
            <a:ext cx="7853680" cy="6539230"/>
          </a:xfrm>
          <a:prstGeom prst="rect">
            <a:avLst/>
          </a:prstGeom>
        </p:spPr>
      </p:pic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 sz="1800"/>
              <a:t>未来</a:t>
            </a:r>
            <a:r>
              <a:rPr lang="en-US" altLang="zh-CN" sz="1800"/>
              <a:t>10</a:t>
            </a:r>
            <a:r>
              <a:rPr lang="zh-CN" altLang="en-US" sz="1800"/>
              <a:t>月份的预测图</a:t>
            </a:r>
            <a:endParaRPr lang="zh-CN" altLang="en-US" sz="18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模型评估与未来改进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/data/temp/fc9adf8b-7ad8-11ef-b9c4-ee84a0bf658a.jpg@base@tag=imgScale&amp;m=1&amp;w=1678&amp;h=811&amp;q=95fc9adf8b-7ad8-11ef-b9c4-ee84a0bf658a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13611" b="13611"/>
          <a:stretch>
            <a:fillRect/>
          </a:stretch>
        </p:blipFill>
        <p:spPr>
          <a:xfrm>
            <a:off x="5447761" y="1235247"/>
            <a:ext cx="6047199" cy="2923200"/>
          </a:xfrm>
          <a:custGeom>
            <a:avLst/>
            <a:gdLst>
              <a:gd name="connsiteX0" fmla="*/ 0 w 6884130"/>
              <a:gd name="connsiteY0" fmla="*/ 0 h 2935140"/>
              <a:gd name="connsiteX1" fmla="*/ 6884130 w 6884130"/>
              <a:gd name="connsiteY1" fmla="*/ 0 h 2935140"/>
              <a:gd name="connsiteX2" fmla="*/ 6884130 w 6884130"/>
              <a:gd name="connsiteY2" fmla="*/ 2935140 h 2935140"/>
              <a:gd name="connsiteX3" fmla="*/ 0 w 6884130"/>
              <a:gd name="connsiteY3" fmla="*/ 2935140 h 293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4130" h="2935140">
                <a:moveTo>
                  <a:pt x="0" y="0"/>
                </a:moveTo>
                <a:lnTo>
                  <a:pt x="6884130" y="0"/>
                </a:lnTo>
                <a:lnTo>
                  <a:pt x="6884130" y="2935140"/>
                </a:lnTo>
                <a:lnTo>
                  <a:pt x="0" y="2935140"/>
                </a:lnTo>
                <a:close/>
              </a:path>
            </a:pathLst>
          </a:custGeom>
          <a:solidFill>
            <a:schemeClr val="accent1"/>
          </a:solidFill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95325" y="1228897"/>
            <a:ext cx="4752438" cy="2935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90955" y="1880235"/>
            <a:ext cx="3917950" cy="1632585"/>
          </a:xfrm>
        </p:spPr>
        <p:txBody>
          <a:bodyPr lIns="0" tIns="0" rIns="0" bIns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latin typeface="+mj-lt"/>
                <a:ea typeface="+mj-lt"/>
                <a:cs typeface="+mj-lt"/>
              </a:rPr>
              <a:t>训练与验证集评估结果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latin typeface="+mj-lt"/>
              <a:ea typeface="+mj-lt"/>
              <a:cs typeface="+mj-lt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697279" y="5093085"/>
            <a:ext cx="10797594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训练集准确率高，验证集表现稳定，模型泛化能力强。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697279" y="4428366"/>
            <a:ext cx="10797594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评估结果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495" y="3237230"/>
            <a:ext cx="4318000" cy="34067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改进方向与技术展望</a:t>
            </a:r>
            <a:endParaRPr lang="zh-CN" altLang="en-US"/>
          </a:p>
        </p:txBody>
      </p:sp>
      <p:sp>
        <p:nvSpPr>
          <p:cNvPr id="25" name="椭圆"/>
          <p:cNvSpPr/>
          <p:nvPr>
            <p:custDataLst>
              <p:tags r:id="rId2"/>
            </p:custDataLst>
          </p:nvPr>
        </p:nvSpPr>
        <p:spPr>
          <a:xfrm>
            <a:off x="5480995" y="3340532"/>
            <a:ext cx="1327397" cy="1328054"/>
          </a:xfrm>
          <a:prstGeom prst="ellipse">
            <a:avLst/>
          </a:prstGeom>
          <a:noFill/>
          <a:ln w="6350">
            <a:gradFill flip="none" rotWithShape="1">
              <a:gsLst>
                <a:gs pos="500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5603615" y="3463787"/>
            <a:ext cx="1081462" cy="108146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弧形 85"/>
          <p:cNvSpPr/>
          <p:nvPr>
            <p:custDataLst>
              <p:tags r:id="rId4"/>
            </p:custDataLst>
          </p:nvPr>
        </p:nvSpPr>
        <p:spPr>
          <a:xfrm rot="16200000">
            <a:off x="5382518" y="3289069"/>
            <a:ext cx="1426428" cy="1425771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4" name="椭圆"/>
          <p:cNvSpPr/>
          <p:nvPr>
            <p:custDataLst>
              <p:tags r:id="rId5"/>
            </p:custDataLst>
          </p:nvPr>
        </p:nvSpPr>
        <p:spPr>
          <a:xfrm>
            <a:off x="2250309" y="3341802"/>
            <a:ext cx="1327397" cy="1328054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9" name="椭圆 28"/>
          <p:cNvSpPr/>
          <p:nvPr>
            <p:custDataLst>
              <p:tags r:id="rId6"/>
            </p:custDataLst>
          </p:nvPr>
        </p:nvSpPr>
        <p:spPr>
          <a:xfrm>
            <a:off x="2372293" y="3465058"/>
            <a:ext cx="1081462" cy="108146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弧形 85"/>
          <p:cNvSpPr/>
          <p:nvPr>
            <p:custDataLst>
              <p:tags r:id="rId7"/>
            </p:custDataLst>
          </p:nvPr>
        </p:nvSpPr>
        <p:spPr>
          <a:xfrm rot="16200000">
            <a:off x="2151832" y="3289705"/>
            <a:ext cx="1426428" cy="1425771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8"/>
            </p:custDataLst>
          </p:nvPr>
        </p:nvCxnSpPr>
        <p:spPr>
          <a:xfrm>
            <a:off x="3594681" y="4005729"/>
            <a:ext cx="1887018" cy="0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700723" y="1559048"/>
            <a:ext cx="4336821" cy="9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优化LSTM网络结构，提高预测精度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700723" y="2650556"/>
            <a:ext cx="4336821" cy="5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模型优化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1"/>
            </p:custDataLst>
          </p:nvPr>
        </p:nvSpPr>
        <p:spPr>
          <a:xfrm>
            <a:off x="4370427" y="4951110"/>
            <a:ext cx="3558187" cy="5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数据融合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椭圆"/>
          <p:cNvSpPr/>
          <p:nvPr>
            <p:custDataLst>
              <p:tags r:id="rId12"/>
            </p:custDataLst>
          </p:nvPr>
        </p:nvSpPr>
        <p:spPr>
          <a:xfrm flipH="1">
            <a:off x="8710411" y="3341167"/>
            <a:ext cx="1327397" cy="1328054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7" name="椭圆 36"/>
          <p:cNvSpPr/>
          <p:nvPr>
            <p:custDataLst>
              <p:tags r:id="rId13"/>
            </p:custDataLst>
          </p:nvPr>
        </p:nvSpPr>
        <p:spPr>
          <a:xfrm flipH="1">
            <a:off x="8834302" y="3463787"/>
            <a:ext cx="1081462" cy="108146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9" name="弧形 85"/>
          <p:cNvSpPr/>
          <p:nvPr>
            <p:custDataLst>
              <p:tags r:id="rId14"/>
            </p:custDataLst>
          </p:nvPr>
        </p:nvSpPr>
        <p:spPr>
          <a:xfrm rot="5400000" flipH="1">
            <a:off x="8709776" y="3289069"/>
            <a:ext cx="1426428" cy="1425771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 flipH="1">
            <a:off x="6806943" y="4005094"/>
            <a:ext cx="1887018" cy="0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>
            <p:custDataLst>
              <p:tags r:id="rId16"/>
            </p:custDataLst>
          </p:nvPr>
        </p:nvSpPr>
        <p:spPr>
          <a:xfrm>
            <a:off x="7154472" y="1559048"/>
            <a:ext cx="4336821" cy="9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融合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模型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17"/>
            </p:custDataLst>
          </p:nvPr>
        </p:nvSpPr>
        <p:spPr>
          <a:xfrm>
            <a:off x="7154472" y="2650556"/>
            <a:ext cx="4336821" cy="5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通过不同模型的融合实现更好的预测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效果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18"/>
            </p:custDataLst>
          </p:nvPr>
        </p:nvSpPr>
        <p:spPr>
          <a:xfrm>
            <a:off x="3975883" y="5565480"/>
            <a:ext cx="4336821" cy="9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融合更多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特征，提升预测全面性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研究背景与意义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天气预测的重要性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准确预测天气有助于减少自然灾害带来的损失。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防灾减灾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天气预测对农业生产至关重要，指导农民合理安排农事活动。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农业生产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天气预测对交通出行有重要影响，确保安全顺畅。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交通出行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f90b0c33-7ad8-11ef-bbf9-26017462ec4d.jpg@base@tag=imgScale&amp;m=1&amp;w=450&amp;h=450&amp;q=95f90b0c33-7ad8-11ef-bbf9-26017462ec4d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14623" r="14623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f90b0ce0-7ad8-11ef-bbf9-26017462ec4d.jpg@base@tag=imgScale&amp;m=1&amp;w=450&amp;h=450&amp;q=95f90b0ce0-7ad8-11ef-bbf9-26017462ec4d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0296" r="222" b="23185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f90b1182-7ad8-11ef-bbf9-26017462ec4d.jpg@base@tag=imgScale&amp;m=1&amp;w=450&amp;h=450&amp;q=95f90b1182-7ad8-11ef-bbf9-26017462ec4d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33481" r="222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/data/temp/f8be00ef-7ad8-11ef-8d63-2e4aefca0837.jpg@base@tag=imgScale&amp;m=1&amp;w=2998&amp;h=1369&amp;q=95f8be00ef-7ad8-11ef-8d63-2e4aefca08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496"/>
          <a:stretch>
            <a:fillRect/>
          </a:stretch>
        </p:blipFill>
        <p:spPr>
          <a:xfrm>
            <a:off x="695960" y="1328632"/>
            <a:ext cx="10800080" cy="4931410"/>
          </a:xfrm>
          <a:custGeom>
            <a:avLst/>
            <a:gdLst>
              <a:gd name="connsiteX0" fmla="*/ 10800080 w 10800080"/>
              <a:gd name="connsiteY0" fmla="*/ 0 h 4931410"/>
              <a:gd name="connsiteX1" fmla="*/ 0 w 10800080"/>
              <a:gd name="connsiteY1" fmla="*/ 0 h 4931410"/>
              <a:gd name="connsiteX2" fmla="*/ 0 w 10800080"/>
              <a:gd name="connsiteY2" fmla="*/ 4931410 h 4931410"/>
              <a:gd name="connsiteX3" fmla="*/ 10800080 w 10800080"/>
              <a:gd name="connsiteY3" fmla="*/ 4931410 h 493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80" h="4931410">
                <a:moveTo>
                  <a:pt x="10800080" y="0"/>
                </a:moveTo>
                <a:lnTo>
                  <a:pt x="0" y="0"/>
                </a:lnTo>
                <a:lnTo>
                  <a:pt x="0" y="4931410"/>
                </a:lnTo>
                <a:lnTo>
                  <a:pt x="10800080" y="493141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" name="标题 1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机器学习在天气预测中的应用</a:t>
            </a:r>
            <a:endParaRPr lang="zh-CN" altLang="en-US" dirty="0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 flipV="1">
            <a:off x="1703895" y="1328686"/>
            <a:ext cx="4824540" cy="244827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"/>
          <p:cNvSpPr txBox="1"/>
          <p:nvPr>
            <p:custDataLst>
              <p:tags r:id="rId5"/>
            </p:custDataLst>
          </p:nvPr>
        </p:nvSpPr>
        <p:spPr>
          <a:xfrm>
            <a:off x="2262758" y="2663605"/>
            <a:ext cx="3835194" cy="47122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auto">
              <a:lnSpc>
                <a:spcPct val="120000"/>
              </a:lnSpc>
              <a:buClr>
                <a:schemeClr val="accent1"/>
              </a:buClr>
              <a:buSzPct val="70000"/>
            </a:pPr>
            <a:r>
              <a:rPr lang="zh-CN" altLang="en-US" sz="2000" b="1" dirty="0">
                <a:solidFill>
                  <a:schemeClr val="lt1">
                    <a:lumMod val="100000"/>
                  </a:schemeClr>
                </a:solidFill>
                <a:uFillTx/>
                <a:latin typeface="+mn-ea"/>
                <a:cs typeface="+mn-ea"/>
                <a:sym typeface="+mn-ea"/>
              </a:rPr>
              <a:t>研究意义</a:t>
            </a:r>
            <a:endParaRPr lang="zh-CN" altLang="en-US" sz="2000" b="1" dirty="0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5" name="正文"/>
          <p:cNvSpPr txBox="1"/>
          <p:nvPr>
            <p:custDataLst>
              <p:tags r:id="rId6"/>
            </p:custDataLst>
          </p:nvPr>
        </p:nvSpPr>
        <p:spPr>
          <a:xfrm>
            <a:off x="2262758" y="1874847"/>
            <a:ext cx="3835194" cy="63126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2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ea"/>
                <a:cs typeface="+mn-ea"/>
                <a:sym typeface="+mn-ea"/>
              </a:rPr>
              <a:t>提升预测准确性</a:t>
            </a:r>
            <a:endParaRPr lang="zh-CN" altLang="en-US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" name="标题"/>
          <p:cNvSpPr txBox="1"/>
          <p:nvPr>
            <p:custDataLst>
              <p:tags r:id="rId7"/>
            </p:custDataLst>
          </p:nvPr>
        </p:nvSpPr>
        <p:spPr>
          <a:xfrm>
            <a:off x="2262758" y="1390923"/>
            <a:ext cx="3835194" cy="47122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auto">
              <a:lnSpc>
                <a:spcPct val="120000"/>
              </a:lnSpc>
              <a:buClr>
                <a:schemeClr val="accent1"/>
              </a:buClr>
              <a:buSzPct val="70000"/>
            </a:pPr>
            <a:r>
              <a:rPr lang="zh-CN" altLang="en-US" sz="2000" b="1" dirty="0">
                <a:solidFill>
                  <a:schemeClr val="lt1">
                    <a:lumMod val="100000"/>
                  </a:schemeClr>
                </a:solidFill>
                <a:uFillTx/>
                <a:latin typeface="+mn-ea"/>
                <a:cs typeface="+mn-ea"/>
                <a:sym typeface="+mn-ea"/>
              </a:rPr>
              <a:t>应用背景</a:t>
            </a:r>
            <a:endParaRPr lang="zh-CN" altLang="en-US" sz="2000" b="1" dirty="0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2262758" y="2546117"/>
            <a:ext cx="720171" cy="0"/>
          </a:xfrm>
          <a:prstGeom prst="line">
            <a:avLst/>
          </a:prstGeom>
          <a:ln>
            <a:solidFill>
              <a:schemeClr val="l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文"/>
          <p:cNvSpPr txBox="1"/>
          <p:nvPr>
            <p:custDataLst>
              <p:tags r:id="rId9"/>
            </p:custDataLst>
          </p:nvPr>
        </p:nvSpPr>
        <p:spPr>
          <a:xfrm>
            <a:off x="2262758" y="3134828"/>
            <a:ext cx="3835194" cy="579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2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ea"/>
                <a:cs typeface="+mn-ea"/>
                <a:sym typeface="+mn-ea"/>
              </a:rPr>
              <a:t>推动气象科学发展</a:t>
            </a:r>
            <a:endParaRPr lang="zh-CN" altLang="en-US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研究目标与内容概述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精准预测天气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研究目标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f8afd1ad-7ad8-11ef-b31e-2e9c090eb86a.jpg@base@tag=imgScale&amp;m=1&amp;w=534&amp;h=534&amp;q=95f8afd1ad-7ad8-11ef-b31e-2e9c090eb86a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667" r="16667"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基于LSTM模型，分析南京市历史天气数据，预测未来天气变化。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内容概述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f8afdae0-7ad8-11ef-b31e-2e9c090eb86a.jpg@base@tag=imgScale&amp;m=1&amp;w=534&amp;h=534&amp;q=95f8afdae0-7ad8-11ef-b31e-2e9c090eb86a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9311" r="9311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数据集与预处理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f87cbc47-7ad8-11ef-99c5-0a93b7eae392.jpg@base@tag=imgScale&amp;m=1&amp;w=1852&amp;h=1903&amp;q=95f87cbc47-7ad8-11ef-99c5-0a93b7eae39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6833" r="16833"/>
          <a:stretch>
            <a:fillRect/>
          </a:stretch>
        </p:blipFill>
        <p:spPr>
          <a:xfrm>
            <a:off x="2" y="1"/>
            <a:ext cx="6672619" cy="6857999"/>
          </a:xfrm>
          <a:custGeom>
            <a:avLst/>
            <a:gdLst>
              <a:gd name="connsiteX0" fmla="*/ 3274961 w 6672619"/>
              <a:gd name="connsiteY0" fmla="*/ 0 h 6857999"/>
              <a:gd name="connsiteX1" fmla="*/ 6672619 w 6672619"/>
              <a:gd name="connsiteY1" fmla="*/ 0 h 6857999"/>
              <a:gd name="connsiteX2" fmla="*/ 5097370 w 6672619"/>
              <a:gd name="connsiteY2" fmla="*/ 6857999 h 6857999"/>
              <a:gd name="connsiteX3" fmla="*/ 2970144 w 6672619"/>
              <a:gd name="connsiteY3" fmla="*/ 6857999 h 6857999"/>
              <a:gd name="connsiteX4" fmla="*/ 0 w 6672619"/>
              <a:gd name="connsiteY4" fmla="*/ 4224227 h 6857999"/>
              <a:gd name="connsiteX5" fmla="*/ 0 w 6672619"/>
              <a:gd name="connsiteY5" fmla="*/ 108207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2619" h="6857999">
                <a:moveTo>
                  <a:pt x="3274961" y="0"/>
                </a:moveTo>
                <a:lnTo>
                  <a:pt x="6672619" y="0"/>
                </a:lnTo>
                <a:lnTo>
                  <a:pt x="5097370" y="6857999"/>
                </a:lnTo>
                <a:lnTo>
                  <a:pt x="2970144" y="6857999"/>
                </a:lnTo>
                <a:lnTo>
                  <a:pt x="0" y="4224227"/>
                </a:lnTo>
                <a:lnTo>
                  <a:pt x="0" y="108207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799081" y="613644"/>
            <a:ext cx="4507556" cy="936040"/>
          </a:xfrm>
        </p:spPr>
        <p:txBody>
          <a:bodyPr>
            <a:normAutofit fontScale="9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数据来源与特征描述</a:t>
            </a:r>
            <a:endParaRPr lang="zh-CN" altLang="en-US" sz="3600" dirty="0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7423503" y="2094433"/>
            <a:ext cx="3785800" cy="1907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742905" y="312693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通过</a:t>
            </a:r>
            <a:r>
              <a:rPr lang="en-US" altLang="zh-CN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python</a:t>
            </a:r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爬取气象网站过去三个月的天气</a:t>
            </a:r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数据http://www.tianqihoubao.com/lishi</a:t>
            </a:r>
            <a:endParaRPr lang="zh-CN" altLang="en-US" sz="2000" kern="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742905" y="2366845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数据来源</a:t>
            </a:r>
            <a:endParaRPr lang="zh-CN" altLang="en-US" sz="2800" b="1" kern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423503" y="4188008"/>
            <a:ext cx="3785800" cy="1907982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323455" y="5092065"/>
            <a:ext cx="3757930" cy="5943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最高气温,最低气温,天气,风向,日期,星期,风力,平均气温</a:t>
            </a:r>
            <a:endParaRPr lang="zh-CN" altLang="en-US" sz="20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7742905" y="4461056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+mn-ea"/>
                <a:cs typeface="+mn-ea"/>
              </a:rPr>
              <a:t>特征描述</a:t>
            </a:r>
            <a:endParaRPr lang="zh-CN" altLang="en-US" sz="28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数据清洗与处理步骤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4" name="图片 3" descr="/data/temp/f9512d81-7ad8-11ef-9e0f-ca6c6dd9721b.jpg@base@tag=imgScale&amp;m=1&amp;w=1399&amp;h=817&amp;q=95f9512d81-7ad8-11ef-9e0f-ca6c6dd9721b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0800" b="20800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数据清洗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去除异常值，修正错误数据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数据预处理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latin typeface="+mn-ea"/>
                <a:cs typeface="+mn-ea"/>
              </a:rPr>
              <a:t>数据归一化，特征选择，划分训练集与测试集</a:t>
            </a:r>
            <a:endParaRPr lang="zh-CN" altLang="en-US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/data/temp/f95134b5-7ad8-11ef-9e0f-ca6c6dd9721b.jpg@base@tag=imgScale&amp;m=1&amp;w=1399&amp;h=817&amp;q=95f95134b5-7ad8-11ef-9e0f-ca6c6dd9721b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28100" b="28100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297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297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97"/>
  <p:tag name="KSO_WM_TEMPLATE_THUMBS_INDEX" val="1、9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97_1*a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TEXT_TYPE" val="1"/>
  <p:tag name="KSO_WM_UNIT_PRESET_TEXT" val="单击添加&#10;文档标题内容"/>
</p:tagLst>
</file>

<file path=ppt/tags/tag141.xml><?xml version="1.0" encoding="utf-8"?>
<p:tagLst xmlns:p="http://schemas.openxmlformats.org/presentationml/2006/main">
  <p:tag name="KSO_WM_SLIDE_ID" val="custom20233297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297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297_6*l_h_i*1_1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custom20233297_6*l_h_f*1_1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SUBTYPE" val="a"/>
  <p:tag name="KSO_WM_UNIT_PRESET_TEXT" val="添加目录项标题"/>
  <p:tag name="KSO_WM_UNIT_TEXT_FILL_FORE_SCHEMECOLOR_INDEX" val="13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297_6*l_h_i*1_4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custom20233297_6*l_h_f*1_4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SUBTYPE" val="a"/>
  <p:tag name="KSO_WM_UNIT_PRESET_TEXT" val="添加目录项标题"/>
  <p:tag name="KSO_WM_UNIT_TEXT_FILL_FORE_SCHEMECOLOR_INDEX" val="13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297_6*l_h_i*1_2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custom20233297_6*l_h_f*1_2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SUBTYPE" val="a"/>
  <p:tag name="KSO_WM_UNIT_PRESET_TEXT" val="添加目录项标题"/>
  <p:tag name="KSO_WM_UNIT_TEXT_FILL_FORE_SCHEMECOLOR_INDEX" val="13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297_6*l_h_i*1_3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custom20233297_6*l_h_f*1_3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SUBTYPE" val="a"/>
  <p:tag name="KSO_WM_UNIT_PRESET_TEXT" val="添加目录项标题"/>
  <p:tag name="KSO_WM_UNIT_TEXT_FILL_FORE_SCHEMECOLOR_INDEX" val="13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3297_6*l_h_i*1_6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6_1"/>
  <p:tag name="KSO_WM_UNIT_ID" val="custom20233297_6*l_h_f*1_6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SUBTYPE" val="a"/>
  <p:tag name="KSO_WM_UNIT_PRESET_TEXT" val="添加目录项标题"/>
  <p:tag name="KSO_WM_UNIT_TEXT_FILL_FORE_SCHEMECOLOR_INDEX" val="13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3297_6*l_h_i*1_5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custom20233297_6*l_h_f*1_5_1"/>
  <p:tag name="KSO_WM_TEMPLATE_CATEGORY" val="custom"/>
  <p:tag name="KSO_WM_TEMPLATE_INDEX" val="202332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2.5,&quot;left&quot;:372.66691510057825,&quot;top&quot;:142,&quot;width&quot;:558.6901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SUBTYPE" val="a"/>
  <p:tag name="KSO_WM_UNIT_PRESET_TEXT" val="添加目录项标题"/>
  <p:tag name="KSO_WM_UNIT_TEXT_FILL_FORE_SCHEMECOLOR_INDEX" val="13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7_6*a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_INDEX" val="0"/>
  <p:tag name="KSO_WM_UNIT_PRESET_TEXT_LEN" val="0"/>
  <p:tag name="KSO_WM_UNIT_TEXT_FILL_FORE_SCHEMECOLOR_INDEX" val="13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SLIDE_ID" val="custom20233297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3297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7_7*a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TEXT_TYPE" val="1"/>
  <p:tag name="KSO_WM_UNIT_PRESET_TEXT" val="单击此处添加章节&#10;标题内容"/>
</p:tagLst>
</file>

<file path=ppt/tags/tag15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7_7*e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_INDEX" val="0"/>
  <p:tag name="KSO_WM_UNIT_PRESET_TEXT_LEN" val="0"/>
</p:tagLst>
</file>

<file path=ppt/tags/tag158.xml><?xml version="1.0" encoding="utf-8"?>
<p:tagLst xmlns:p="http://schemas.openxmlformats.org/presentationml/2006/main">
  <p:tag name="KSO_WM_SLIDE_ID" val="custom202332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7"/>
  <p:tag name="KSO_WM_SLIDE_TYPE" val="sectionTitle"/>
  <p:tag name="KSO_WM_SLIDE_SUBTYPE" val="pureTxt"/>
  <p:tag name="KSO_WM_SLIDE_LAYOUT" val="a_e"/>
  <p:tag name="KSO_WM_SLIDE_LAYOUT_CNT" val="1_1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486507747*ai_v1.4.2.240611_ONLINE*1727225777816_0.1_f09cd7b80a43-slide-4"/>
  <p:tag name="KSO_WM_UNIT_LINE_FILL_TYPE" val="2"/>
  <p:tag name="KSO_WM_UNIT_USESOURCEFORMAT_APPLY" val="0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648695342*ai_v1.4.2.240611_ONLINE*1727225777816_0.1_f09cd7b80a43-slide-4"/>
  <p:tag name="KSO_WM_UNIT_LINE_FILL_TYPE" val="2"/>
  <p:tag name="KSO_WM_UNIT_USESOURCEFORMAT_APPLY" val="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503240309*ai_v1.4.2.240611_ONLINE*1727225777816_0.1_f09cd7b80a43-slide-4"/>
  <p:tag name="KSO_WM_UNIT_LINE_FILL_TYPE" val="2"/>
  <p:tag name="KSO_WM_UNIT_USESOURCEFORMAT_APPLY" val="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3297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73.xml><?xml version="1.0" encoding="utf-8"?>
<p:tagLst xmlns:p="http://schemas.openxmlformats.org/presentationml/2006/main">
  <p:tag name="KSO_WM_UNIT_VALUE" val="1369*299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4_1*d*1"/>
  <p:tag name="KSO_WM_TEMPLATE_CATEGORY" val="custom"/>
  <p:tag name="KSO_WM_TEMPLATE_INDEX" val="20231934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  <p:tag name="MH_PIC_SOURCE_TYPE" val="generate_slide_ai*VCG41N1318245815*ai_v1.4.2.240611_ONLINE*1727225777816_0.1_f09cd7b80a43-slide-5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9_2*l_i*1_1"/>
  <p:tag name="KSO_WM_TEMPLATE_CATEGORY" val="diagram"/>
  <p:tag name="KSO_WM_TEMPLATE_INDEX" val="20231969"/>
  <p:tag name="KSO_WM_UNIT_LAYERLEVEL" val="1_1"/>
  <p:tag name="KSO_WM_TAG_VERSION" val="3.0"/>
  <p:tag name="KSO_WM_BEAUTIFY_FLAG" val="#wm#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solid&quot;:{&quot;brightness&quot;:0,&quot;colorType&quot;:1,&quot;foreColorIndex&quot;:5,&quot;transparency&quot;:0.15000000596046448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9_2*l_h_a*1_2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77.xml><?xml version="1.0" encoding="utf-8"?>
<p:tagLst xmlns:p="http://schemas.openxmlformats.org/presentationml/2006/main"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9_2*l_h_f*1_1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"/>
  <p:tag name="KSO_WM_UNIT_USESOURCEFORMAT_APPLY" val="0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9_2*l_h_a*1_1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9_2*l_h_i*1_2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9_2*l_h_f*1_2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"/>
  <p:tag name="KSO_WM_UNIT_USESOURCEFORMAT_APPLY" val="0"/>
</p:tagLst>
</file>

<file path=ppt/tags/tag18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7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MH_PIC_SOURCE_TYPE" val="generate_slide_ai*VCG41N971227648*ai_v1.4.2.240611_ONLINE*1727225777816_0.1_f09cd7b80a43-slide-6"/>
  <p:tag name="KSO_WM_UNIT_LINE_FILL_TYPE" val="2"/>
  <p:tag name="KSO_WM_UNIT_USESOURCEFORMAT_APPLY" val="0"/>
</p:tagLst>
</file>

<file path=ppt/tags/tag1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91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MH_PIC_SOURCE_TYPE" val="generate_slide_ai*VCG41N1387482123*ai_v1.4.2.240611_ONLINE*1727225777816_0.1_f09cd7b80a43-slide-6"/>
  <p:tag name="KSO_WM_UNIT_LINE_FILL_TYPE" val="2"/>
  <p:tag name="KSO_WM_UNIT_USESOURCEFORMAT_APPLY" val="0"/>
</p:tagLst>
</file>

<file path=ppt/tags/tag19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94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95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7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7_7*a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TEXT_TYPE" val="1"/>
  <p:tag name="KSO_WM_UNIT_PRESET_TEXT" val="单击此处添加章节&#10;标题内容"/>
</p:tagLst>
</file>

<file path=ppt/tags/tag19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7_7*e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_INDEX" val="0"/>
  <p:tag name="KSO_WM_UNIT_PRESET_TEXT_LEN" val="0"/>
</p:tagLst>
</file>

<file path=ppt/tags/tag198.xml><?xml version="1.0" encoding="utf-8"?>
<p:tagLst xmlns:p="http://schemas.openxmlformats.org/presentationml/2006/main">
  <p:tag name="KSO_WM_SLIDE_ID" val="custom202332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7"/>
  <p:tag name="KSO_WM_SLIDE_TYPE" val="sectionTitle"/>
  <p:tag name="KSO_WM_SLIDE_SUBTYPE" val="pureTxt"/>
  <p:tag name="KSO_WM_SLIDE_LAYOUT" val="a_e"/>
  <p:tag name="KSO_WM_SLIDE_LAYOUT_CNT" val="1_1"/>
</p:tagLst>
</file>

<file path=ppt/tags/tag199.xml><?xml version="1.0" encoding="utf-8"?>
<p:tagLst xmlns:p="http://schemas.openxmlformats.org/presentationml/2006/main">
  <p:tag name="KSO_WM_UNIT_VALUE" val="1903*1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8_1*d*1"/>
  <p:tag name="KSO_WM_TEMPLATE_CATEGORY" val="custom"/>
  <p:tag name="KSO_WM_TEMPLATE_INDEX" val="20233588"/>
  <p:tag name="KSO_WM_UNIT_LAYERLEVEL" val="1"/>
  <p:tag name="KSO_WM_TAG_VERSION" val="3.0"/>
  <p:tag name="KSO_WM_BEAUTIFY_FLAG" val="#wm#"/>
  <p:tag name="MH_PIC_SOURCE_TYPE" val="generate_slide_ai*VCG41N1218953600*ai_v1.4.2.240611_ONLINE*1727225777816_0.1_f09cd7b80a43-slide-8"/>
  <p:tag name="KSO_WM_UNIT_LINE_FORE_SCHEMECOLOR_INDEX" val="13"/>
  <p:tag name="KSO_WM_UNIT_LINE_FILL_TYPE" val="2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8"/>
  <p:tag name="KSO_WM_UNIT_ID" val="custom20233588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9_1*l_h_i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2"/>
  <p:tag name="KSO_WM_DIAGRAM_VIRTUALLY_FRAME" val="{&quot;height&quot;:356.8699951171875,&quot;left&quot;:576.65,&quot;top&quot;:144.02260086660309,&quot;width&quot;:32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9_1*l_h_f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left&quot;:576.65,&quot;top&quot;:144.02260086660309,&quot;width&quot;:32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9_1*l_h_a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left&quot;:576.65,&quot;top&quot;:144.02260086660309,&quot;width&quot;:32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19_1*l_h_i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LINE_FORE_SCHEMECOLOR_INDEX" val="5"/>
  <p:tag name="KSO_WM_DIAGRAM_MAX_ITEMCNT" val="3"/>
  <p:tag name="KSO_WM_DIAGRAM_MIN_ITEMCNT" val="2"/>
  <p:tag name="KSO_WM_DIAGRAM_VIRTUALLY_FRAME" val="{&quot;height&quot;:356.8699951171875,&quot;left&quot;:576.65,&quot;top&quot;:144.02260086660309,&quot;width&quot;:32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19_1*l_h_f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left&quot;:576.65,&quot;top&quot;:144.02260086660309,&quot;width&quot;:32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"/>
  <p:tag name="KSO_WM_UNIT_USESOURCEFORMAT_APPLY" val="0"/>
</p:tagLst>
</file>

<file path=ppt/tags/tag2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19_1*l_h_a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left&quot;:576.65,&quot;top&quot;:144.02260086660309,&quot;width&quot;:32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USESOURCEFORMAT_APPLY" val="0"/>
</p:tagLst>
</file>

<file path=ppt/tags/tag20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98.097*315.1"/>
  <p:tag name="KSO_WM_SLIDE_POSITION" val="584.528*164.88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7"/>
  <p:tag name="KSO_WM_TEMPLATE_SUBCATEGORY" val="0"/>
  <p:tag name="KSO_WM_SLIDE_INDEX" val="1"/>
  <p:tag name="KSO_WM_TAG_VERSION" val="3.0"/>
  <p:tag name="KSO_WM_SLIDE_ID" val="custom20233588_1"/>
  <p:tag name="KSO_WM_SLIDE_ITEM_CNT" val="2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371349631*ai_v1.4.2.240611_ONLINE*1727225777816_0.1_f09cd7b80a43-slide-9"/>
  <p:tag name="KSO_WM_UNIT_LINE_FILL_TYPE" val="2"/>
  <p:tag name="KSO_WM_UNIT_USESOURCEFORMAT_APPLY" val="0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2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531055684*ai_v1.4.2.240611_ONLINE*1727225777816_0.1_f09cd7b80a43-slide-9"/>
  <p:tag name="KSO_WM_UNIT_LINE_FILL_TYPE" val="2"/>
  <p:tag name="KSO_WM_UNIT_USESOURCEFORMAT_APPLY" val="0"/>
</p:tagLst>
</file>

<file path=ppt/tags/tag217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297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0_2*l_h_i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left&quot;:54.81810688168989,&quot;top&quot;:168.2,&quot;width&quot;:850.400085449218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6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2470_2*l_h_x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left&quot;:54.81810688168989,&quot;top&quot;:168.2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0_2*l_h_a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left&quot;:54.81810688168989,&quot;top&quot;:168.2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USESOURCEFORMAT_APPLY" val="0"/>
</p:tagLst>
</file>

<file path=ppt/tags/tag2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2470_2*l_h_x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left&quot;:54.81810688168989,&quot;top&quot;:168.2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2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0_2*l_h_f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left&quot;:54.81810688168989,&quot;top&quot;:168.2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思想的提炼，请言简意赅阐述观点"/>
  <p:tag name="KSO_WM_UNIT_TEXT_FILL_FORE_SCHEMECOLOR_INDEX" val="1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0_2*l_h_a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left&quot;:54.81810688168989,&quot;top&quot;:168.2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0.77*240"/>
  <p:tag name="KSO_WM_SLIDE_POSITION" val="99.61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97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7_7*a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TEXT_TYPE" val="1"/>
  <p:tag name="KSO_WM_UNIT_PRESET_TEXT" val="单击此处添加章节&#10;标题内容"/>
</p:tagLst>
</file>

<file path=ppt/tags/tag22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7_7*e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_INDEX" val="0"/>
  <p:tag name="KSO_WM_UNIT_PRESET_TEXT_LEN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custom202332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7"/>
  <p:tag name="KSO_WM_SLIDE_TYPE" val="sectionTitle"/>
  <p:tag name="KSO_WM_SLIDE_SUBTYPE" val="pureTxt"/>
  <p:tag name="KSO_WM_SLIDE_LAYOUT" val="a_e"/>
  <p:tag name="KSO_WM_SLIDE_LAYOUT_CNT" val="1_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099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2"/>
  <p:tag name="KSO_WM_UNIT_ID" val="diagram20233522_1*l_h_d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MH_PIC_SOURCE_TYPE" val="generate_slide_ai*VCG41N1162126004*ai_v1.4.2.240611_ONLINE*1727225777816_0.1_f09cd7b80a43-slide-12"/>
  <p:tag name="KSO_WM_UNIT_USESOURCEFORMAT_APPLY" val="0"/>
</p:tagLst>
</file>

<file path=ppt/tags/tag2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522_1*l_h_i*1_1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22_1*l_h_i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2"/>
  <p:tag name="KSO_WM_UNIT_ID" val="diagram20233522_1*l_h_d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MH_PIC_SOURCE_TYPE" val="generate_slide_ai*VCG211238008294*ai_v1.4.2.240611_ONLINE*1727225777816_0.1_f09cd7b80a43-slide-12"/>
  <p:tag name="KSO_WM_UNIT_USESOURCEFORMAT_APPLY" val="0"/>
</p:tagLst>
</file>

<file path=ppt/tags/tag236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2_1*l_h_a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2_1*l_h_f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2_1*l_h_a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2_1*l_h_f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22_1*l_h_i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22_1*l_h_i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522_1*l_h_i*1_2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522_1*l_h_i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2.381*350"/>
  <p:tag name="KSO_WM_SLIDE_POSITION" val="141.55*105.61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97"/>
  <p:tag name="KSO_WM_TEMPLATE_SUBCATEGORY" val="0"/>
  <p:tag name="KSO_WM_SLIDE_INDEX" val="1"/>
  <p:tag name="KSO_WM_TAG_VERSION" val="3.0"/>
  <p:tag name="KSO_WM_SLIDE_ID" val="custom20233591_1"/>
  <p:tag name="KSO_WM_SLIDE_ITEM_CNT" val="2"/>
</p:tagLst>
</file>

<file path=ppt/tags/tag245.xml><?xml version="1.0" encoding="utf-8"?>
<p:tagLst xmlns:p="http://schemas.openxmlformats.org/presentationml/2006/main">
  <p:tag name="KSO_WM_UNIT_VALUE" val="1903*1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9_1*d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GROUP_CODE" val="l1-1"/>
  <p:tag name="MH_PIC_SOURCE_TYPE" val="generate_slide_ai*VCG41N1418042181*ai_v1.4.2.240611_ONLINE*1727225777816_0.1_f09cd7b80a43-slide-13"/>
  <p:tag name="KSO_WM_UNIT_LINE_FORE_SCHEMECOLOR_INDEX" val="13"/>
  <p:tag name="KSO_WM_UNIT_LINE_FILL_TYPE" val="2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69_1*i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69"/>
  <p:tag name="KSO_WM_UNIT_ID" val="custom20232469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79_1*l_h_f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"/>
  <p:tag name="KSO_WM_UNIT_USESOURCEFORMAT_APPLY" val="0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879_1*l_h_a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79_1*l_h_f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"/>
  <p:tag name="KSO_WM_UNIT_USESOURCEFORMAT_APPLY" val="0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879_1*l_h_a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5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0.05*194.782"/>
  <p:tag name="KSO_WM_SLIDE_POSITION" val="125.634*240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7"/>
  <p:tag name="KSO_WM_TEMPLATE_SUBCATEGORY" val="0"/>
  <p:tag name="KSO_WM_SLIDE_INDEX" val="1"/>
  <p:tag name="KSO_WM_TAG_VERSION" val="3.0"/>
  <p:tag name="KSO_WM_SLIDE_ID" val="custom20232469_1"/>
  <p:tag name="KSO_WM_SLIDE_ITEM_CNT" val="2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460_1*a*1"/>
  <p:tag name="KSO_WM_TEMPLATE_CATEGORY" val="custom"/>
  <p:tag name="KSO_WM_TEMPLATE_INDEX" val="20234460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4459_1*l_h_d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1,&quot;foreColorIndex&quot;:5,&quot;transparency&quot;:0.15000000596046448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185242550*ai_v1.4.2.240611_ONLINE*1727225777816_0.1_f09cd7b80a43-slide-14"/>
  <p:tag name="KSO_WM_UNIT_LINE_FILL_TYPE" val="2"/>
  <p:tag name="KSO_WM_UNIT_USESOURCEFORMAT_APPLY" val="0"/>
</p:tagLst>
</file>

<file path=ppt/tags/tag255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4459_1*l_h_d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1,&quot;foreColorIndex&quot;:5,&quot;transparency&quot;:0.75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868872834*ai_v1.4.2.240611_ONLINE*1727225777816_0.1_f09cd7b80a43-slide-14"/>
  <p:tag name="KSO_WM_UNIT_LINE_FILL_TYPE" val="2"/>
  <p:tag name="KSO_WM_UNIT_USESOURCEFORMAT_APPLY" val="0"/>
</p:tagLst>
</file>

<file path=ppt/tags/tag256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4459_1*l_h_d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1,&quot;foreColorIndex&quot;:5,&quot;transparency&quot;:0.15000000596046448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211258818931*ai_v1.4.2.240611_ONLINE*1727225777816_0.1_f09cd7b80a43-slide-14"/>
  <p:tag name="KSO_WM_UNIT_LINE_FILL_TYPE" val="2"/>
  <p:tag name="KSO_WM_UNIT_USESOURCEFORMAT_APPLY" val="0"/>
</p:tagLst>
</file>

<file path=ppt/tags/tag257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459_1*l_h_f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"/>
  <p:tag name="KSO_WM_UNIT_TEXT_FILL_FORE_SCHEMECOLOR_INDEX" val="1"/>
  <p:tag name="KSO_WM_UNIT_TEXT_FILL_TYPE" val="1"/>
  <p:tag name="KSO_WM_UNIT_USESOURCEFORMAT_APPLY" val="0"/>
</p:tagLst>
</file>

<file path=ppt/tags/tag258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459_1*l_h_a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459_1*l_h_f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"/>
  <p:tag name="KSO_WM_UNIT_TEXT_FILL_FORE_SCHEMECOLOR_INDEX" val="1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459_1*l_h_a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459_1*l_h_i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459_1*l_h_i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63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459_1*l_h_f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"/>
  <p:tag name="KSO_WM_UNIT_TEXT_FILL_FORE_SCHEMECOLOR_INDEX" val="1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459_1*l_h_a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459_1*l_h_i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66.xml><?xml version="1.0" encoding="utf-8"?>
<p:tagLst xmlns:p="http://schemas.openxmlformats.org/presentationml/2006/main">
  <p:tag name="KSO_WM_SLIDE_ID" val="custom2023446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7"/>
  <p:tag name="KSO_WM_SLIDE_TYPE" val="text"/>
  <p:tag name="KSO_WM_SLIDE_SUBTYPE" val="diag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7_7*a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TEXT_TYPE" val="1"/>
  <p:tag name="KSO_WM_UNIT_PRESET_TEXT" val="单击此处添加章节&#10;标题内容"/>
</p:tagLst>
</file>

<file path=ppt/tags/tag26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7_7*e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_INDEX" val="0"/>
  <p:tag name="KSO_WM_UNIT_PRESET_TEXT_LEN" val="0"/>
</p:tagLst>
</file>

<file path=ppt/tags/tag269.xml><?xml version="1.0" encoding="utf-8"?>
<p:tagLst xmlns:p="http://schemas.openxmlformats.org/presentationml/2006/main">
  <p:tag name="KSO_WM_SLIDE_ID" val="custom202332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7"/>
  <p:tag name="KSO_WM_SLIDE_TYPE" val="sectionTitle"/>
  <p:tag name="KSO_WM_SLIDE_SUBTYPE" val="pureTxt"/>
  <p:tag name="KSO_WM_SLIDE_LAYOUT" val="a_e"/>
  <p:tag name="KSO_WM_SLIDE_LAYOUT_CNT" val="1_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PRESET_TEXT" val="单击此处添加标题内容"/>
  <p:tag name="KSO_WM_UNIT_TEXT_FILL_FORE_SCHEMECOLOR_INDEX" val="13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MH_PIC_SOURCE_TYPE" val="generate_slide_ai*VCG41N186391976*ai_v1.4.2.240611_ONLINE*1727225777816_0.1_f09cd7b80a43-slide-16"/>
  <p:tag name="KSO_WM_UNIT_LINE_FORE_SCHEMECOLOR_INDEX" val="1"/>
  <p:tag name="KSO_WM_UNIT_LINE_FILL_TYPE" val="2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60_1*l_h_i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7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60_1*l_h_f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60_1*l_h_a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60_1*l_h_f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60_1*l_h_a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7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60_1*l_h_f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60_1*l_h_a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60_1*l_h_i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560_1*l_h_i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82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94.48*284.711"/>
  <p:tag name="KSO_WM_SLIDE_POSITION" val="54.75*175.946"/>
  <p:tag name="KSO_WM_TEMPLATE_INDEX" val="20233297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2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3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965_1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211322967575*ai_v1.4.2.240611_ONLINE*1727225777816_0.1_f09cd7b80a43-slide-17"/>
  <p:tag name="KSO_WM_UNIT_LINE_FILL_TYPE" val="2"/>
  <p:tag name="KSO_WM_UNIT_USESOURCEFORMAT_APPLY" val="0"/>
</p:tagLst>
</file>

<file path=ppt/tags/tag2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965_1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500286811*ai_v1.4.2.240611_ONLINE*1727225777816_0.1_f09cd7b80a43-slide-17"/>
  <p:tag name="KSO_WM_UNIT_LINE_FILL_TYPE" val="2"/>
  <p:tag name="KSO_WM_UNIT_USESOURCEFORMAT_APPLY" val="0"/>
</p:tagLst>
</file>

<file path=ppt/tags/tag2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1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1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1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0"/>
</p:tagLst>
</file>

<file path=ppt/tags/tag2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1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1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1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1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1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97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7_7*a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TEXT_TYPE" val="1"/>
  <p:tag name="KSO_WM_UNIT_PRESET_TEXT" val="单击此处添加章节&#10;标题内容"/>
</p:tagLst>
</file>

<file path=ppt/tags/tag29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7_7*e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_INDEX" val="0"/>
  <p:tag name="KSO_WM_UNIT_PRESET_TEXT_LEN" val="0"/>
</p:tagLst>
</file>

<file path=ppt/tags/tag297.xml><?xml version="1.0" encoding="utf-8"?>
<p:tagLst xmlns:p="http://schemas.openxmlformats.org/presentationml/2006/main">
  <p:tag name="KSO_WM_SLIDE_ID" val="custom202332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7"/>
  <p:tag name="KSO_WM_SLIDE_TYPE" val="sectionTitle"/>
  <p:tag name="KSO_WM_SLIDE_SUBTYPE" val="pureTxt"/>
  <p:tag name="KSO_WM_SLIDE_LAYOUT" val="a_e"/>
  <p:tag name="KSO_WM_SLIDE_LAYOUT_CNT" val="1_1"/>
</p:tagLst>
</file>

<file path=ppt/tags/tag298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  <p:tag name="MH_PIC_SOURCE_TYPE" val="generate_slide_ai*VCG41N452185975*ai_v1.4.2.240611_ONLINE*1727225777816_0.1_f09cd7b80a43-slide-20"/>
</p:tagLst>
</file>

<file path=ppt/tags/tag2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3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1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1.9,&quot;top&quot;:337.0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。单击此处输入你的项正文，请尽量言简意赅的阐述观点。单击此处输入你的项正文。单击此处输入你的项正文，请尽量言简意赅的阐述观点。单击此处输入你的项正文，请尽量言简意赅的阐述观点。单击此处输入你的项正文。"/>
  <p:tag name="KSO_WM_UNIT_USESOURCEFORMAT_APPLY" val="0"/>
</p:tagLst>
</file>

<file path=ppt/tags/tag3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1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21.9,&quot;top&quot;:337.07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303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297"/>
  <p:tag name="KSO_WM_SLIDE_TYPE" val="text"/>
  <p:tag name="KSO_WM_SLIDE_SUBTYPE" val="picTxt"/>
  <p:tag name="KSO_WM_SLIDE_SIZE" val="745.9*95.95"/>
  <p:tag name="KSO_WM_SLIDE_POSITION" val="121.9*373.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7_1*l_h_d*1_1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3385826772,&quot;left&quot;:73.35057745024915,&quot;top&quot;:141.69007874015747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211321138345*ai_v1.4.2.240611_ONLINE*1727225777816_0.1_f09cd7b80a43-slide-21"/>
  <p:tag name="KSO_WM_UNIT_FILL_FORE_SCHEMECOLOR_INDEX" val="5"/>
  <p:tag name="KSO_WM_UNIT_FILL_TYPE" val="1"/>
  <p:tag name="KSO_WM_UNIT_LINE_FILL_TYPE" val="2"/>
  <p:tag name="KSO_WM_UNIT_USESOURCEFORMAT_APPLY" val="0"/>
</p:tagLst>
</file>

<file path=ppt/tags/tag3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1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73.35057745024915,&quot;top&quot;:141.69007874015747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文本内容，简明扼要地阐述您的观点。根据需要可酌情增减文字"/>
  <p:tag name="KSO_WM_UNIT_USESOURCEFORMAT_APPLY" val="0"/>
</p:tagLst>
</file>

<file path=ppt/tags/tag3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1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73.35057745024915,&quot;top&quot;:141.69007874015747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1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73.35057745024915,&quot;top&quot;:141.69007874015747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文本内容，简明扼要地阐述您的观点。根据需要可酌情增减文字"/>
  <p:tag name="KSO_WM_UNIT_USESOURCEFORMAT_APPLY" val="0"/>
</p:tagLst>
</file>

<file path=ppt/tags/tag3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1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73.35057745024915,&quot;top&quot;:141.69007874015747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3297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11.xml><?xml version="1.0" encoding="utf-8"?>
<p:tagLst xmlns:p="http://schemas.openxmlformats.org/presentationml/2006/main">
  <p:tag name="KSO_WM_SLIDE_ID" val="custom2023305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297"/>
  <p:tag name="KSO_WM_SLIDE_TYPE" val="text"/>
  <p:tag name="KSO_WM_SLIDE_SUBTYPE" val="picTxt"/>
  <p:tag name="KSO_WM_SLIDE_SIZE" val="425.25*74.274"/>
  <p:tag name="KSO_WM_SLIDE_POSITION" val="62.5769*411.34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7_7*a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TEXT_TYPE" val="1"/>
  <p:tag name="KSO_WM_UNIT_PRESET_TEXT" val="单击此处添加章节&#10;标题内容"/>
</p:tagLst>
</file>

<file path=ppt/tags/tag31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7_7*e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_INDEX" val="0"/>
  <p:tag name="KSO_WM_UNIT_PRESET_TEXT_LEN" val="0"/>
</p:tagLst>
</file>

<file path=ppt/tags/tag314.xml><?xml version="1.0" encoding="utf-8"?>
<p:tagLst xmlns:p="http://schemas.openxmlformats.org/presentationml/2006/main">
  <p:tag name="KSO_WM_SLIDE_ID" val="custom202332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7"/>
  <p:tag name="KSO_WM_SLIDE_TYPE" val="sectionTitle"/>
  <p:tag name="KSO_WM_SLIDE_SUBTYPE" val="pureTxt"/>
  <p:tag name="KSO_WM_SLIDE_LAYOUT" val="a_e"/>
  <p:tag name="KSO_WM_SLIDE_LAYOUT_CNT" val="1_1"/>
</p:tagLst>
</file>

<file path=ppt/tags/tag315.xml><?xml version="1.0" encoding="utf-8"?>
<p:tagLst xmlns:p="http://schemas.openxmlformats.org/presentationml/2006/main">
  <p:tag name="KSO_WM_UNIT_VALUE" val="811*16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70_1*d*1"/>
  <p:tag name="KSO_WM_TEMPLATE_CATEGORY" val="custom"/>
  <p:tag name="KSO_WM_TEMPLATE_INDEX" val="20233270"/>
  <p:tag name="KSO_WM_UNIT_LAYERLEVEL" val="1"/>
  <p:tag name="KSO_WM_TAG_VERSION" val="3.0"/>
  <p:tag name="KSO_WM_BEAUTIFY_FLAG" val="#wm#"/>
  <p:tag name="MH_PIC_SOURCE_TYPE" val="generate_slide_ai*VCG41N1391378711*ai_v1.4.2.240611_ONLINE*1727225777816_0.1_f09cd7b80a43-slide-24"/>
  <p:tag name="KSO_WM_UNIT_FILL_FORE_SCHEMECOLOR_INDEX" val="5"/>
  <p:tag name="KSO_WM_UNIT_FILL_TYPE" val="1"/>
  <p:tag name="KSO_WM_UNIT_LINE_FORE_SCHEMECOLOR_INDEX" val="1"/>
  <p:tag name="KSO_WM_UNIT_LINE_FILL_TYPE" val="2"/>
  <p:tag name="KSO_WM_UNIT_USESOURCEFORMAT_APPLY" val="0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70_1*i*1"/>
  <p:tag name="KSO_WM_TEMPLATE_CATEGORY" val="custom"/>
  <p:tag name="KSO_WM_TEMPLATE_INDEX" val="20233270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70"/>
  <p:tag name="KSO_WM_UNIT_ID" val="custom20233270_1*a*1"/>
  <p:tag name="KSO_WM_UNIT_PRESET_TEXT" val="单击此处&#10;添加标题内容"/>
  <p:tag name="KSO_WM_UNIT_TEXT_FILL_FORE_SCHEMECOLOR_INDEX" val="2"/>
  <p:tag name="KSO_WM_UNIT_TEXT_FILL_TYPE" val="1"/>
  <p:tag name="KSO_WM_UNIT_USESOURCEFORMAT_APPLY" val="0"/>
</p:tagLst>
</file>

<file path=ppt/tags/tag3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69_1*l_h_f*1_1_1"/>
  <p:tag name="KSO_WM_TEMPLATE_CATEGORY" val="diagram"/>
  <p:tag name="KSO_WM_TEMPLATE_INDEX" val="20233269"/>
  <p:tag name="KSO_WM_UNIT_LAYERLEVEL" val="1_1_1"/>
  <p:tag name="KSO_WM_TAG_VERSION" val="3.0"/>
  <p:tag name="KSO_WM_BEAUTIFY_FLAG" val="#wm#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内容观点"/>
  <p:tag name="KSO_WM_UNIT_TEXT_FILL_FORE_SCHEMECOLOR_INDEX" val="1"/>
  <p:tag name="KSO_WM_UNIT_TEXT_FILL_TYPE" val="1"/>
  <p:tag name="KSO_WM_UNIT_VALUE" val="120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69_1*l_h_a*1_1_1"/>
  <p:tag name="KSO_WM_TEMPLATE_CATEGORY" val="diagram"/>
  <p:tag name="KSO_WM_TEMPLATE_INDEX" val="20233269"/>
  <p:tag name="KSO_WM_UNIT_LAYERLEVEL" val="1_1_1"/>
  <p:tag name="KSO_WM_TAG_VERSION" val="3.0"/>
  <p:tag name="KSO_WM_BEAUTIFY_FLAG" val="#wm#"/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4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4.75*401.016"/>
  <p:tag name="KSO_WM_TEMPLATE_INDEX" val="20233297"/>
  <p:tag name="KSO_WM_TEMPLATE_SUBCATEGORY" val="0"/>
  <p:tag name="KSO_WM_SLIDE_INDEX" val="1"/>
  <p:tag name="KSO_WM_TAG_VERSION" val="3.0"/>
  <p:tag name="KSO_WM_SLIDE_ID" val="custom20233270_1"/>
  <p:tag name="KSO_WM_SLIDE_ITEM_CNT" val="4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457_2*a*1"/>
  <p:tag name="KSO_WM_TEMPLATE_CATEGORY" val="diagram"/>
  <p:tag name="KSO_WM_TEMPLATE_INDEX" val="20231457"/>
  <p:tag name="KSO_WM_UNIT_LAYERLEVEL" val="1"/>
  <p:tag name="KSO_WM_TAG_VERSION" val="3.0"/>
  <p:tag name="KSO_WM_BEAUTIFY_FLAG" val="#wm#"/>
  <p:tag name="KSO_WM_DIAGRAM_GROUP_CODE" val="m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5000000074505806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2"/>
  <p:tag name="KSO_WM_UNIT_ID" val="diagram20231457_1*m_h_i*1_2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2"/>
  <p:tag name="KSO_WM_UNIT_ID" val="diagram20231457_1*m_h_i*1_1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4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7_1*m_h_f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7_1*m_h_a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2"/>
  <p:tag name="KSO_WM_UNIT_ID" val="diagram20231457_1*m_h_i*1_3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4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1*m_h_f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57_1*m_h_a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7_1*m_h_f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7503937007874,&quot;top&quot;:122.65842717688857,&quot;width&quot;:849.651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39.xml><?xml version="1.0" encoding="utf-8"?>
<p:tagLst xmlns:p="http://schemas.openxmlformats.org/presentationml/2006/main">
  <p:tag name="KSO_WM_SLIDE_ID" val="diagram2023145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3297"/>
  <p:tag name="KSO_WM_SLIDE_TYPE" val="text"/>
  <p:tag name="KSO_WM_SLIDE_SUBTYPE" val="diag"/>
  <p:tag name="KSO_WM_SLIDE_SIZE" val="849.25*388.375"/>
  <p:tag name="KSO_WM_SLIDE_POSITION" val="55.3751*122.625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7_9*a*1"/>
  <p:tag name="KSO_WM_TEMPLATE_CATEGORY" val="custom"/>
  <p:tag name="KSO_WM_TEMPLATE_INDEX" val="2023329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341.xml><?xml version="1.0" encoding="utf-8"?>
<p:tagLst xmlns:p="http://schemas.openxmlformats.org/presentationml/2006/main">
  <p:tag name="KSO_WM_SLIDE_ID" val="custom20233297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297"/>
  <p:tag name="KSO_WM_SLIDE_TYPE" val="endPage"/>
  <p:tag name="KSO_WM_SLIDE_SUBTYPE" val="pureTxt"/>
  <p:tag name="KSO_WM_SLIDE_LAYOUT" val="a_f"/>
  <p:tag name="KSO_WM_SLIDE_LAYOUT_CNT" val="1_1"/>
</p:tagLst>
</file>

<file path=ppt/tags/tag342.xml><?xml version="1.0" encoding="utf-8"?>
<p:tagLst xmlns:p="http://schemas.openxmlformats.org/presentationml/2006/main">
  <p:tag name="commondata" val="eyJoZGlkIjoiODAxNzAzZWYwNDdjOTdhYzU3YThlMTkwNGVkNTIzZGYifQ==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图形职场办公简约风">
  <a:themeElements>
    <a:clrScheme name="蓝">
      <a:dk1>
        <a:srgbClr val="000000"/>
      </a:dk1>
      <a:lt1>
        <a:srgbClr val="FFFFFF"/>
      </a:lt1>
      <a:dk2>
        <a:srgbClr val="001548"/>
      </a:dk2>
      <a:lt2>
        <a:srgbClr val="F8FAFE"/>
      </a:lt2>
      <a:accent1>
        <a:srgbClr val="88ACF1"/>
      </a:accent1>
      <a:accent2>
        <a:srgbClr val="6F6CE6"/>
      </a:accent2>
      <a:accent3>
        <a:srgbClr val="6CC6E6"/>
      </a:accent3>
      <a:accent4>
        <a:srgbClr val="6CE6D0"/>
      </a:accent4>
      <a:accent5>
        <a:srgbClr val="187CB1"/>
      </a:accent5>
      <a:accent6>
        <a:srgbClr val="3B56F1"/>
      </a:accent6>
      <a:hlink>
        <a:srgbClr val="658BD5"/>
      </a:hlink>
      <a:folHlink>
        <a:srgbClr val="A16AA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WPS 演示</Application>
  <PresentationFormat>宽屏</PresentationFormat>
  <Paragraphs>244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黑体</vt:lpstr>
      <vt:lpstr>MiSans Normal</vt:lpstr>
      <vt:lpstr>微软雅黑 Light</vt:lpstr>
      <vt:lpstr>OPPOSans M</vt:lpstr>
      <vt:lpstr>WPS</vt:lpstr>
      <vt:lpstr>图形职场办公简约风</vt:lpstr>
      <vt:lpstr>基于LSTM的南京市天气预测与分析</vt:lpstr>
      <vt:lpstr>目录</vt:lpstr>
      <vt:lpstr>研究背景与意义</vt:lpstr>
      <vt:lpstr>天气预测的重要性</vt:lpstr>
      <vt:lpstr>机器学习在天气预测中的应用</vt:lpstr>
      <vt:lpstr>研究目标与内容概述</vt:lpstr>
      <vt:lpstr>数据集与预处理</vt:lpstr>
      <vt:lpstr>数据来源与特征描述</vt:lpstr>
      <vt:lpstr>数据清洗与处理步骤</vt:lpstr>
      <vt:lpstr>数据集的详细信息</vt:lpstr>
      <vt:lpstr>LSTM模型原理与结构</vt:lpstr>
      <vt:lpstr>LSTM基本结构介绍</vt:lpstr>
      <vt:lpstr>时间序列预测应用</vt:lpstr>
      <vt:lpstr>模型结构参数说明</vt:lpstr>
      <vt:lpstr>模型训练与优化</vt:lpstr>
      <vt:lpstr>训练过程介绍</vt:lpstr>
      <vt:lpstr>使用的框架与工具</vt:lpstr>
      <vt:lpstr>结果可视化与分析</vt:lpstr>
      <vt:lpstr>PowerPoint 演示文稿</vt:lpstr>
      <vt:lpstr>天气状况与气温分布图</vt:lpstr>
      <vt:lpstr>风力与气温关系热力图</vt:lpstr>
      <vt:lpstr>模型评估与未来改进</vt:lpstr>
      <vt:lpstr>训练与验证集评估结果</vt:lpstr>
      <vt:lpstr>改进方向与技术展望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泰大太太~</cp:lastModifiedBy>
  <cp:revision>155</cp:revision>
  <dcterms:created xsi:type="dcterms:W3CDTF">2019-06-19T02:08:00Z</dcterms:created>
  <dcterms:modified xsi:type="dcterms:W3CDTF">2024-09-25T01:05:10Z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A826FAE6CC8F4D20A134565FF58B02BB_11</vt:lpwstr>
  </property>
</Properties>
</file>